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4"/>
  </p:notesMasterIdLst>
  <p:sldIdLst>
    <p:sldId id="898" r:id="rId4"/>
    <p:sldId id="259" r:id="rId5"/>
    <p:sldId id="260" r:id="rId6"/>
    <p:sldId id="261" r:id="rId7"/>
    <p:sldId id="262" r:id="rId8"/>
    <p:sldId id="755" r:id="rId9"/>
    <p:sldId id="909" r:id="rId10"/>
    <p:sldId id="971" r:id="rId11"/>
    <p:sldId id="974" r:id="rId12"/>
    <p:sldId id="953" r:id="rId13"/>
    <p:sldId id="992" r:id="rId14"/>
    <p:sldId id="997" r:id="rId15"/>
    <p:sldId id="998" r:id="rId16"/>
    <p:sldId id="989" r:id="rId17"/>
    <p:sldId id="993" r:id="rId18"/>
    <p:sldId id="999" r:id="rId19"/>
    <p:sldId id="996" r:id="rId20"/>
    <p:sldId id="1000" r:id="rId21"/>
    <p:sldId id="933" r:id="rId22"/>
    <p:sldId id="867" r:id="rId23"/>
    <p:sldId id="407" r:id="rId24"/>
    <p:sldId id="417" r:id="rId25"/>
    <p:sldId id="281" r:id="rId26"/>
    <p:sldId id="950" r:id="rId27"/>
    <p:sldId id="276" r:id="rId28"/>
    <p:sldId id="277" r:id="rId29"/>
    <p:sldId id="278" r:id="rId30"/>
    <p:sldId id="283" r:id="rId31"/>
    <p:sldId id="284" r:id="rId32"/>
    <p:sldId id="309" r:id="rId33"/>
    <p:sldId id="310" r:id="rId34"/>
    <p:sldId id="961" r:id="rId35"/>
    <p:sldId id="962" r:id="rId36"/>
    <p:sldId id="976" r:id="rId37"/>
    <p:sldId id="977" r:id="rId38"/>
    <p:sldId id="978" r:id="rId39"/>
    <p:sldId id="979" r:id="rId40"/>
    <p:sldId id="312" r:id="rId41"/>
    <p:sldId id="313" r:id="rId42"/>
    <p:sldId id="31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zrul Hafiz" userId="03a1491d51d275af" providerId="LiveId" clId="{605227EB-4A70-496B-A031-28173705594A}"/>
    <pc:docChg chg="undo custSel delSld modSld">
      <pc:chgData name="Azrul Hafiz" userId="03a1491d51d275af" providerId="LiveId" clId="{605227EB-4A70-496B-A031-28173705594A}" dt="2023-05-23T04:19:54.532" v="492"/>
      <pc:docMkLst>
        <pc:docMk/>
      </pc:docMkLst>
      <pc:sldChg chg="addSp modSp mod">
        <pc:chgData name="Azrul Hafiz" userId="03a1491d51d275af" providerId="LiveId" clId="{605227EB-4A70-496B-A031-28173705594A}" dt="2023-05-23T02:16:16.402" v="59" actId="14100"/>
        <pc:sldMkLst>
          <pc:docMk/>
          <pc:sldMk cId="3483303420" sldId="867"/>
        </pc:sldMkLst>
        <pc:spChg chg="add mod">
          <ac:chgData name="Azrul Hafiz" userId="03a1491d51d275af" providerId="LiveId" clId="{605227EB-4A70-496B-A031-28173705594A}" dt="2023-05-23T02:14:40.752" v="50" actId="14100"/>
          <ac:spMkLst>
            <pc:docMk/>
            <pc:sldMk cId="3483303420" sldId="867"/>
            <ac:spMk id="7" creationId="{B705A832-E420-4A05-B215-1BDD2CF80E58}"/>
          </ac:spMkLst>
        </pc:spChg>
        <pc:spChg chg="add mod">
          <ac:chgData name="Azrul Hafiz" userId="03a1491d51d275af" providerId="LiveId" clId="{605227EB-4A70-496B-A031-28173705594A}" dt="2023-05-23T02:16:16.402" v="59" actId="14100"/>
          <ac:spMkLst>
            <pc:docMk/>
            <pc:sldMk cId="3483303420" sldId="867"/>
            <ac:spMk id="8" creationId="{6BFE91EE-2BBB-45DB-A088-B6B88CC8848A}"/>
          </ac:spMkLst>
        </pc:spChg>
      </pc:sldChg>
      <pc:sldChg chg="addSp delSp modSp mod">
        <pc:chgData name="Azrul Hafiz" userId="03a1491d51d275af" providerId="LiveId" clId="{605227EB-4A70-496B-A031-28173705594A}" dt="2023-05-23T04:01:43.289" v="87" actId="14100"/>
        <pc:sldMkLst>
          <pc:docMk/>
          <pc:sldMk cId="2727545335" sldId="933"/>
        </pc:sldMkLst>
        <pc:spChg chg="del">
          <ac:chgData name="Azrul Hafiz" userId="03a1491d51d275af" providerId="LiveId" clId="{605227EB-4A70-496B-A031-28173705594A}" dt="2023-05-23T03:58:50.516" v="61" actId="478"/>
          <ac:spMkLst>
            <pc:docMk/>
            <pc:sldMk cId="2727545335" sldId="933"/>
            <ac:spMk id="2" creationId="{B99F7B4E-83DC-BDF3-5F5E-501ED07D7196}"/>
          </ac:spMkLst>
        </pc:spChg>
        <pc:spChg chg="mod">
          <ac:chgData name="Azrul Hafiz" userId="03a1491d51d275af" providerId="LiveId" clId="{605227EB-4A70-496B-A031-28173705594A}" dt="2023-05-23T04:01:23.736" v="83" actId="20577"/>
          <ac:spMkLst>
            <pc:docMk/>
            <pc:sldMk cId="2727545335" sldId="933"/>
            <ac:spMk id="3" creationId="{00000000-0000-0000-0000-000000000000}"/>
          </ac:spMkLst>
        </pc:spChg>
        <pc:spChg chg="mod">
          <ac:chgData name="Azrul Hafiz" userId="03a1491d51d275af" providerId="LiveId" clId="{605227EB-4A70-496B-A031-28173705594A}" dt="2023-05-23T04:01:43.289" v="87" actId="14100"/>
          <ac:spMkLst>
            <pc:docMk/>
            <pc:sldMk cId="2727545335" sldId="933"/>
            <ac:spMk id="4" creationId="{3171E703-C7D5-5EB4-89E6-650B0C00FFB9}"/>
          </ac:spMkLst>
        </pc:spChg>
        <pc:spChg chg="add del">
          <ac:chgData name="Azrul Hafiz" userId="03a1491d51d275af" providerId="LiveId" clId="{605227EB-4A70-496B-A031-28173705594A}" dt="2023-05-23T03:59:57.409" v="64" actId="22"/>
          <ac:spMkLst>
            <pc:docMk/>
            <pc:sldMk cId="2727545335" sldId="933"/>
            <ac:spMk id="6" creationId="{05997541-701E-466D-9764-4736E21C0CC4}"/>
          </ac:spMkLst>
        </pc:spChg>
      </pc:sldChg>
      <pc:sldChg chg="modSp mod">
        <pc:chgData name="Azrul Hafiz" userId="03a1491d51d275af" providerId="LiveId" clId="{605227EB-4A70-496B-A031-28173705594A}" dt="2023-05-23T02:17:41.538" v="60" actId="1076"/>
        <pc:sldMkLst>
          <pc:docMk/>
          <pc:sldMk cId="3243014376" sldId="993"/>
        </pc:sldMkLst>
        <pc:spChg chg="mod">
          <ac:chgData name="Azrul Hafiz" userId="03a1491d51d275af" providerId="LiveId" clId="{605227EB-4A70-496B-A031-28173705594A}" dt="2023-05-23T02:17:41.538" v="60" actId="1076"/>
          <ac:spMkLst>
            <pc:docMk/>
            <pc:sldMk cId="3243014376" sldId="993"/>
            <ac:spMk id="4" creationId="{2E6F0238-B174-9238-5832-F7E9087D0E7C}"/>
          </ac:spMkLst>
        </pc:spChg>
      </pc:sldChg>
      <pc:sldChg chg="del">
        <pc:chgData name="Azrul Hafiz" userId="03a1491d51d275af" providerId="LiveId" clId="{605227EB-4A70-496B-A031-28173705594A}" dt="2023-05-23T04:11:39.063" v="490" actId="47"/>
        <pc:sldMkLst>
          <pc:docMk/>
          <pc:sldMk cId="29920389" sldId="994"/>
        </pc:sldMkLst>
      </pc:sldChg>
      <pc:sldChg chg="addSp modSp mod setBg">
        <pc:chgData name="Azrul Hafiz" userId="03a1491d51d275af" providerId="LiveId" clId="{605227EB-4A70-496B-A031-28173705594A}" dt="2023-05-23T04:19:54.532" v="492"/>
        <pc:sldMkLst>
          <pc:docMk/>
          <pc:sldMk cId="1055485053" sldId="995"/>
        </pc:sldMkLst>
        <pc:spChg chg="mod">
          <ac:chgData name="Azrul Hafiz" userId="03a1491d51d275af" providerId="LiveId" clId="{605227EB-4A70-496B-A031-28173705594A}" dt="2023-05-23T02:08:47.065" v="31" actId="20577"/>
          <ac:spMkLst>
            <pc:docMk/>
            <pc:sldMk cId="1055485053" sldId="995"/>
            <ac:spMk id="4" creationId="{2E6F0238-B174-9238-5832-F7E9087D0E7C}"/>
          </ac:spMkLst>
        </pc:spChg>
        <pc:spChg chg="mod">
          <ac:chgData name="Azrul Hafiz" userId="03a1491d51d275af" providerId="LiveId" clId="{605227EB-4A70-496B-A031-28173705594A}" dt="2023-05-23T02:09:54.747" v="34" actId="14100"/>
          <ac:spMkLst>
            <pc:docMk/>
            <pc:sldMk cId="1055485053" sldId="995"/>
            <ac:spMk id="5" creationId="{CA799FA2-3992-3463-DBE7-3047936C292E}"/>
          </ac:spMkLst>
        </pc:spChg>
        <pc:spChg chg="add mod">
          <ac:chgData name="Azrul Hafiz" userId="03a1491d51d275af" providerId="LiveId" clId="{605227EB-4A70-496B-A031-28173705594A}" dt="2023-05-23T02:10:56.288" v="40" actId="1076"/>
          <ac:spMkLst>
            <pc:docMk/>
            <pc:sldMk cId="1055485053" sldId="995"/>
            <ac:spMk id="6" creationId="{B0A3AB72-5042-4535-BA7D-370D1496FB68}"/>
          </ac:spMkLst>
        </pc:spChg>
      </pc:sldChg>
      <pc:sldChg chg="addSp modSp mod">
        <pc:chgData name="Azrul Hafiz" userId="03a1491d51d275af" providerId="LiveId" clId="{605227EB-4A70-496B-A031-28173705594A}" dt="2023-05-23T04:11:27.320" v="489" actId="404"/>
        <pc:sldMkLst>
          <pc:docMk/>
          <pc:sldMk cId="2413743674" sldId="996"/>
        </pc:sldMkLst>
        <pc:spChg chg="mod">
          <ac:chgData name="Azrul Hafiz" userId="03a1491d51d275af" providerId="LiveId" clId="{605227EB-4A70-496B-A031-28173705594A}" dt="2023-05-23T04:10:51.851" v="484" actId="1076"/>
          <ac:spMkLst>
            <pc:docMk/>
            <pc:sldMk cId="2413743674" sldId="996"/>
            <ac:spMk id="3" creationId="{00000000-0000-0000-0000-000000000000}"/>
          </ac:spMkLst>
        </pc:spChg>
        <pc:spChg chg="add mod">
          <ac:chgData name="Azrul Hafiz" userId="03a1491d51d275af" providerId="LiveId" clId="{605227EB-4A70-496B-A031-28173705594A}" dt="2023-05-23T04:11:27.320" v="489" actId="404"/>
          <ac:spMkLst>
            <pc:docMk/>
            <pc:sldMk cId="2413743674" sldId="996"/>
            <ac:spMk id="6" creationId="{40DB556A-614F-4943-AA73-0E1D179971C0}"/>
          </ac:spMkLst>
        </pc:spChg>
        <pc:spChg chg="mod">
          <ac:chgData name="Azrul Hafiz" userId="03a1491d51d275af" providerId="LiveId" clId="{605227EB-4A70-496B-A031-28173705594A}" dt="2023-05-23T04:10:48.977" v="483" actId="1076"/>
          <ac:spMkLst>
            <pc:docMk/>
            <pc:sldMk cId="2413743674" sldId="996"/>
            <ac:spMk id="7" creationId="{7F31DA87-B4F9-409B-938D-2EAC88E6E7D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5/24/2023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5/24/2023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5/24/2023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5/24/2023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24/05/2023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24/05/2023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24/05/2023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24/05/2023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24/05/2023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24/05/2023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5/24/2023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5/24/2023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24/05/2023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0853" y="294382"/>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53873" y="1524000"/>
            <a:ext cx="8836247" cy="461665"/>
          </a:xfrm>
          <a:prstGeom prst="rect">
            <a:avLst/>
          </a:prstGeom>
          <a:noFill/>
        </p:spPr>
        <p:txBody>
          <a:bodyPr wrap="square" lIns="91440" tIns="45720" rIns="91440" bIns="45720">
            <a:spAutoFit/>
          </a:bodyPr>
          <a:lstStyle/>
          <a:p>
            <a:pPr algn="ct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Jabatan</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Hal </a:t>
            </a: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Ehwal</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400297" y="1981200"/>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21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a:p>
            <a:pPr marL="0" indent="0" algn="ctr">
              <a:buNone/>
            </a:pP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1066800" y="3429000"/>
            <a:ext cx="6934200" cy="2800767"/>
          </a:xfrm>
          <a:prstGeom prst="rect">
            <a:avLst/>
          </a:prstGeom>
        </p:spPr>
        <p:txBody>
          <a:bodyPr wrap="square">
            <a:spAutoFit/>
          </a:bodyPr>
          <a:lstStyle/>
          <a:p>
            <a:pPr algn="ctr"/>
            <a:r>
              <a:rPr lang="it-IT" sz="4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KUKUHKAN PERPADUAN MENURUT AL QURAN DAN SUNNAH </a:t>
            </a:r>
          </a:p>
        </p:txBody>
      </p:sp>
      <p:sp>
        <p:nvSpPr>
          <p:cNvPr id="3" name="Rectangle 2">
            <a:extLst>
              <a:ext uri="{FF2B5EF4-FFF2-40B4-BE49-F238E27FC236}">
                <a16:creationId xmlns:a16="http://schemas.microsoft.com/office/drawing/2014/main" xmlns="" id="{1BCD6A67-D6C1-BB03-033A-855C22F9F64D}"/>
              </a:ext>
            </a:extLst>
          </p:cNvPr>
          <p:cNvSpPr/>
          <p:nvPr/>
        </p:nvSpPr>
        <p:spPr>
          <a:xfrm>
            <a:off x="-3" y="640080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582069" y="2667000"/>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6 Zulkaedah 1444H  </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  26 Mei 2023M</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D0A6E456-7216-8046-C1B8-02CC1CA4FB83}"/>
              </a:ext>
            </a:extLst>
          </p:cNvPr>
          <p:cNvSpPr/>
          <p:nvPr/>
        </p:nvSpPr>
        <p:spPr>
          <a:xfrm>
            <a:off x="419100" y="304800"/>
            <a:ext cx="8305800" cy="19050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Orang Yang Sengaja Menabur Fitnah Atau Menghasut </a:t>
            </a:r>
          </a:p>
        </p:txBody>
      </p:sp>
      <p:sp>
        <p:nvSpPr>
          <p:cNvPr id="4" name="Rounded Rectangle 7">
            <a:extLst>
              <a:ext uri="{FF2B5EF4-FFF2-40B4-BE49-F238E27FC236}">
                <a16:creationId xmlns:a16="http://schemas.microsoft.com/office/drawing/2014/main" xmlns="" id="{2E6F0238-B174-9238-5832-F7E9087D0E7C}"/>
              </a:ext>
            </a:extLst>
          </p:cNvPr>
          <p:cNvSpPr/>
          <p:nvPr/>
        </p:nvSpPr>
        <p:spPr>
          <a:xfrm>
            <a:off x="419100" y="2590800"/>
            <a:ext cx="8305800" cy="3505200"/>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err="1">
                <a:ln w="1905"/>
                <a:solidFill>
                  <a:schemeClr val="tx2"/>
                </a:solidFill>
                <a:effectLst>
                  <a:innerShdw blurRad="69850" dist="43180" dir="5400000">
                    <a:srgbClr val="000000">
                      <a:alpha val="65000"/>
                    </a:srgbClr>
                  </a:innerShdw>
                </a:effectLst>
              </a:rPr>
              <a:t>Mereka</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ini</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ialah</a:t>
            </a:r>
            <a:r>
              <a:rPr lang="en-US" sz="4000" b="1" dirty="0">
                <a:ln w="1905"/>
                <a:solidFill>
                  <a:schemeClr val="tx2"/>
                </a:solidFill>
                <a:effectLst>
                  <a:innerShdw blurRad="69850" dist="43180" dir="5400000">
                    <a:srgbClr val="000000">
                      <a:alpha val="65000"/>
                    </a:srgbClr>
                  </a:innerShdw>
                </a:effectLst>
              </a:rPr>
              <a:t> orang yang </a:t>
            </a:r>
            <a:r>
              <a:rPr lang="en-US" sz="4000" b="1" dirty="0" err="1">
                <a:ln w="1905"/>
                <a:solidFill>
                  <a:schemeClr val="tx2"/>
                </a:solidFill>
                <a:effectLst>
                  <a:innerShdw blurRad="69850" dist="43180" dir="5400000">
                    <a:srgbClr val="000000">
                      <a:alpha val="65000"/>
                    </a:srgbClr>
                  </a:innerShdw>
                </a:effectLst>
              </a:rPr>
              <a:t>telah</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melanggar</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perintah</a:t>
            </a:r>
            <a:r>
              <a:rPr lang="en-US" sz="4000" b="1" dirty="0">
                <a:ln w="1905"/>
                <a:solidFill>
                  <a:schemeClr val="tx2"/>
                </a:solidFill>
                <a:effectLst>
                  <a:innerShdw blurRad="69850" dist="43180" dir="5400000">
                    <a:srgbClr val="000000">
                      <a:alpha val="65000"/>
                    </a:srgbClr>
                  </a:innerShdw>
                </a:effectLst>
              </a:rPr>
              <a:t> Allah, </a:t>
            </a:r>
            <a:r>
              <a:rPr lang="en-US" sz="4000" b="1" dirty="0" err="1">
                <a:ln w="1905"/>
                <a:solidFill>
                  <a:schemeClr val="tx2"/>
                </a:solidFill>
                <a:effectLst>
                  <a:innerShdw blurRad="69850" dist="43180" dir="5400000">
                    <a:srgbClr val="000000">
                      <a:alpha val="65000"/>
                    </a:srgbClr>
                  </a:innerShdw>
                </a:effectLst>
              </a:rPr>
              <a:t>ingkar</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akan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nikmat</a:t>
            </a:r>
            <a:r>
              <a:rPr lang="en-US" sz="4000" b="1" dirty="0">
                <a:ln w="1905"/>
                <a:solidFill>
                  <a:schemeClr val="tx2"/>
                </a:solidFill>
                <a:effectLst>
                  <a:innerShdw blurRad="69850" dist="43180" dir="5400000">
                    <a:srgbClr val="000000">
                      <a:alpha val="65000"/>
                    </a:srgbClr>
                  </a:innerShdw>
                </a:effectLst>
              </a:rPr>
              <a:t> yang </a:t>
            </a:r>
            <a:r>
              <a:rPr lang="en-US" sz="4000" b="1" dirty="0" err="1">
                <a:ln w="1905"/>
                <a:solidFill>
                  <a:schemeClr val="tx2"/>
                </a:solidFill>
                <a:effectLst>
                  <a:innerShdw blurRad="69850" dist="43180" dir="5400000">
                    <a:srgbClr val="000000">
                      <a:alpha val="65000"/>
                    </a:srgbClr>
                  </a:innerShdw>
                </a:effectLst>
              </a:rPr>
              <a:t>dikurniakanNya</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lagi</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tidak</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bersyukur</a:t>
            </a:r>
            <a:r>
              <a:rPr lang="en-US" sz="4000" b="1" dirty="0">
                <a:ln w="1905"/>
                <a:solidFill>
                  <a:schemeClr val="tx2"/>
                </a:solidFill>
                <a:effectLst>
                  <a:innerShdw blurRad="69850" dist="43180" dir="5400000">
                    <a:srgbClr val="000000">
                      <a:alpha val="65000"/>
                    </a:srgbClr>
                  </a:innerShdw>
                </a:effectLst>
              </a:rPr>
              <a:t>.</a:t>
            </a:r>
          </a:p>
        </p:txBody>
      </p:sp>
    </p:spTree>
    <p:extLst>
      <p:ext uri="{BB962C8B-B14F-4D97-AF65-F5344CB8AC3E}">
        <p14:creationId xmlns:p14="http://schemas.microsoft.com/office/powerpoint/2010/main" val="3316308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D0A6E456-7216-8046-C1B8-02CC1CA4FB83}"/>
              </a:ext>
            </a:extLst>
          </p:cNvPr>
          <p:cNvSpPr/>
          <p:nvPr/>
        </p:nvSpPr>
        <p:spPr>
          <a:xfrm>
            <a:off x="685800" y="381000"/>
            <a:ext cx="7772400" cy="13716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Di Sudut Lain</a:t>
            </a:r>
          </a:p>
        </p:txBody>
      </p:sp>
      <p:sp>
        <p:nvSpPr>
          <p:cNvPr id="4" name="Rounded Rectangle 7">
            <a:extLst>
              <a:ext uri="{FF2B5EF4-FFF2-40B4-BE49-F238E27FC236}">
                <a16:creationId xmlns:a16="http://schemas.microsoft.com/office/drawing/2014/main" xmlns="" id="{2E6F0238-B174-9238-5832-F7E9087D0E7C}"/>
              </a:ext>
            </a:extLst>
          </p:cNvPr>
          <p:cNvSpPr/>
          <p:nvPr/>
        </p:nvSpPr>
        <p:spPr>
          <a:xfrm>
            <a:off x="419100" y="2209800"/>
            <a:ext cx="8305800" cy="4114800"/>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err="1">
                <a:ln w="1905"/>
                <a:solidFill>
                  <a:schemeClr val="tx2"/>
                </a:solidFill>
                <a:effectLst>
                  <a:innerShdw blurRad="69850" dist="43180" dir="5400000">
                    <a:srgbClr val="000000">
                      <a:alpha val="65000"/>
                    </a:srgbClr>
                  </a:innerShdw>
                </a:effectLst>
              </a:rPr>
              <a:t>Patutkah</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kita</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merombak</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tali</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persaudaraan</a:t>
            </a:r>
            <a:r>
              <a:rPr lang="en-US" sz="4000" b="1" dirty="0">
                <a:ln w="1905"/>
                <a:solidFill>
                  <a:schemeClr val="tx2"/>
                </a:solidFill>
                <a:effectLst>
                  <a:innerShdw blurRad="69850" dist="43180" dir="5400000">
                    <a:srgbClr val="000000">
                      <a:alpha val="65000"/>
                    </a:srgbClr>
                  </a:innerShdw>
                </a:effectLst>
              </a:rPr>
              <a:t> Islam yang </a:t>
            </a:r>
            <a:r>
              <a:rPr lang="en-US" sz="4000" b="1" dirty="0" err="1">
                <a:ln w="1905"/>
                <a:solidFill>
                  <a:schemeClr val="tx2"/>
                </a:solidFill>
                <a:effectLst>
                  <a:innerShdw blurRad="69850" dist="43180" dir="5400000">
                    <a:srgbClr val="000000">
                      <a:alpha val="65000"/>
                    </a:srgbClr>
                  </a:innerShdw>
                </a:effectLst>
              </a:rPr>
              <a:t>telah</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diikat</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kukuh</a:t>
            </a:r>
            <a:r>
              <a:rPr lang="en-US" sz="4000" b="1" dirty="0">
                <a:ln w="1905"/>
                <a:solidFill>
                  <a:schemeClr val="tx2"/>
                </a:solidFill>
                <a:effectLst>
                  <a:innerShdw blurRad="69850" dist="43180" dir="5400000">
                    <a:srgbClr val="000000">
                      <a:alpha val="65000"/>
                    </a:srgbClr>
                  </a:innerShdw>
                </a:effectLst>
              </a:rPr>
              <a:t> oleh Rasulullah SAW </a:t>
            </a:r>
            <a:r>
              <a:rPr lang="en-US" sz="4000" b="1" dirty="0" err="1">
                <a:ln w="1905"/>
                <a:solidFill>
                  <a:schemeClr val="tx2"/>
                </a:solidFill>
                <a:effectLst>
                  <a:innerShdw blurRad="69850" dist="43180" dir="5400000">
                    <a:srgbClr val="000000">
                      <a:alpha val="65000"/>
                    </a:srgbClr>
                  </a:innerShdw>
                </a:effectLst>
              </a:rPr>
              <a:t>suatu</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ketika</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dahulu</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dengan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kita</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terlibat</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dalam</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kancah</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perbalahan</a:t>
            </a:r>
            <a:r>
              <a:rPr lang="en-US" sz="4000" b="1" dirty="0">
                <a:ln w="1905"/>
                <a:solidFill>
                  <a:schemeClr val="tx2"/>
                </a:solidFill>
                <a:effectLst>
                  <a:innerShdw blurRad="69850" dist="43180" dir="5400000">
                    <a:srgbClr val="000000">
                      <a:alpha val="65000"/>
                    </a:srgbClr>
                  </a:innerShdw>
                </a:effectLst>
              </a:rPr>
              <a:t> dan </a:t>
            </a:r>
            <a:r>
              <a:rPr lang="en-US" sz="4000" b="1" dirty="0" err="1">
                <a:ln w="1905"/>
                <a:solidFill>
                  <a:schemeClr val="tx2"/>
                </a:solidFill>
                <a:effectLst>
                  <a:innerShdw blurRad="69850" dist="43180" dir="5400000">
                    <a:srgbClr val="000000">
                      <a:alpha val="65000"/>
                    </a:srgbClr>
                  </a:innerShdw>
                </a:effectLst>
              </a:rPr>
              <a:t>persengketaan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sesama</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muslim</a:t>
            </a:r>
            <a:r>
              <a:rPr lang="en-US" sz="4000" b="1" dirty="0">
                <a:ln w="1905"/>
                <a:solidFill>
                  <a:schemeClr val="tx2"/>
                </a:solidFill>
                <a:effectLst>
                  <a:innerShdw blurRad="69850" dist="43180" dir="5400000">
                    <a:srgbClr val="000000">
                      <a:alpha val="65000"/>
                    </a:srgbClr>
                  </a:innerShdw>
                </a:effectLst>
              </a:rPr>
              <a:t>?!</a:t>
            </a:r>
          </a:p>
        </p:txBody>
      </p:sp>
    </p:spTree>
    <p:extLst>
      <p:ext uri="{BB962C8B-B14F-4D97-AF65-F5344CB8AC3E}">
        <p14:creationId xmlns:p14="http://schemas.microsoft.com/office/powerpoint/2010/main" val="2519967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D0A6E456-7216-8046-C1B8-02CC1CA4FB83}"/>
              </a:ext>
            </a:extLst>
          </p:cNvPr>
          <p:cNvSpPr/>
          <p:nvPr/>
        </p:nvSpPr>
        <p:spPr>
          <a:xfrm>
            <a:off x="685800" y="381000"/>
            <a:ext cx="7772400" cy="13716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Di Sudut Lain</a:t>
            </a:r>
          </a:p>
        </p:txBody>
      </p:sp>
      <p:sp>
        <p:nvSpPr>
          <p:cNvPr id="4" name="Rounded Rectangle 7">
            <a:extLst>
              <a:ext uri="{FF2B5EF4-FFF2-40B4-BE49-F238E27FC236}">
                <a16:creationId xmlns:a16="http://schemas.microsoft.com/office/drawing/2014/main" xmlns="" id="{2E6F0238-B174-9238-5832-F7E9087D0E7C}"/>
              </a:ext>
            </a:extLst>
          </p:cNvPr>
          <p:cNvSpPr/>
          <p:nvPr/>
        </p:nvSpPr>
        <p:spPr>
          <a:xfrm>
            <a:off x="419100" y="2209800"/>
            <a:ext cx="8305800" cy="4114800"/>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err="1">
                <a:ln w="1905"/>
                <a:solidFill>
                  <a:schemeClr val="tx2"/>
                </a:solidFill>
                <a:effectLst>
                  <a:innerShdw blurRad="69850" dist="43180" dir="5400000">
                    <a:srgbClr val="000000">
                      <a:alpha val="65000"/>
                    </a:srgbClr>
                  </a:innerShdw>
                </a:effectLst>
              </a:rPr>
              <a:t>Wajarkah</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kita</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membiarkan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diri</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kita</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dipengaruhi</a:t>
            </a:r>
            <a:r>
              <a:rPr lang="en-US" sz="4000" b="1" dirty="0">
                <a:ln w="1905"/>
                <a:solidFill>
                  <a:schemeClr val="tx2"/>
                </a:solidFill>
                <a:effectLst>
                  <a:innerShdw blurRad="69850" dist="43180" dir="5400000">
                    <a:srgbClr val="000000">
                      <a:alpha val="65000"/>
                    </a:srgbClr>
                  </a:innerShdw>
                </a:effectLst>
              </a:rPr>
              <a:t> oleh </a:t>
            </a:r>
            <a:r>
              <a:rPr lang="en-US" sz="4000" b="1" dirty="0" err="1">
                <a:ln w="1905"/>
                <a:solidFill>
                  <a:schemeClr val="tx2"/>
                </a:solidFill>
                <a:effectLst>
                  <a:innerShdw blurRad="69850" dist="43180" dir="5400000">
                    <a:srgbClr val="000000">
                      <a:alpha val="65000"/>
                    </a:srgbClr>
                  </a:innerShdw>
                </a:effectLst>
              </a:rPr>
              <a:t>suara-suara</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sumbang</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menghasut</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hingga</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saling</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benci</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membenci</a:t>
            </a:r>
            <a:r>
              <a:rPr lang="en-US" sz="4000" b="1" dirty="0">
                <a:ln w="1905"/>
                <a:solidFill>
                  <a:schemeClr val="tx2"/>
                </a:solidFill>
                <a:effectLst>
                  <a:innerShdw blurRad="69850" dist="43180" dir="5400000">
                    <a:srgbClr val="000000">
                      <a:alpha val="65000"/>
                    </a:srgbClr>
                  </a:innerShdw>
                </a:effectLst>
              </a:rPr>
              <a:t> dan </a:t>
            </a:r>
            <a:r>
              <a:rPr lang="en-US" sz="4000" b="1" dirty="0" err="1">
                <a:ln w="1905"/>
                <a:solidFill>
                  <a:schemeClr val="tx2"/>
                </a:solidFill>
                <a:effectLst>
                  <a:innerShdw blurRad="69850" dist="43180" dir="5400000">
                    <a:srgbClr val="000000">
                      <a:alpha val="65000"/>
                    </a:srgbClr>
                  </a:innerShdw>
                </a:effectLst>
              </a:rPr>
              <a:t>bermusuhan</a:t>
            </a:r>
            <a:r>
              <a:rPr lang="en-US" sz="4000" b="1" dirty="0">
                <a:ln w="1905"/>
                <a:solidFill>
                  <a:schemeClr val="tx2"/>
                </a:solidFill>
                <a:effectLst>
                  <a:innerShdw blurRad="69850" dist="43180" dir="5400000">
                    <a:srgbClr val="000000">
                      <a:alpha val="65000"/>
                    </a:srgbClr>
                  </a:innerShdw>
                </a:effectLst>
              </a:rPr>
              <a:t>?! </a:t>
            </a:r>
          </a:p>
        </p:txBody>
      </p:sp>
    </p:spTree>
    <p:extLst>
      <p:ext uri="{BB962C8B-B14F-4D97-AF65-F5344CB8AC3E}">
        <p14:creationId xmlns:p14="http://schemas.microsoft.com/office/powerpoint/2010/main" val="3791166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xmlns="" id="{2E6F0238-B174-9238-5832-F7E9087D0E7C}"/>
              </a:ext>
            </a:extLst>
          </p:cNvPr>
          <p:cNvSpPr/>
          <p:nvPr/>
        </p:nvSpPr>
        <p:spPr>
          <a:xfrm>
            <a:off x="419100" y="1371600"/>
            <a:ext cx="8305800" cy="4114800"/>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ln w="1905"/>
                <a:solidFill>
                  <a:schemeClr val="tx2"/>
                </a:solidFill>
                <a:effectLst>
                  <a:innerShdw blurRad="69850" dist="43180" dir="5400000">
                    <a:srgbClr val="000000">
                      <a:alpha val="65000"/>
                    </a:srgbClr>
                  </a:innerShdw>
                </a:effectLst>
              </a:rPr>
              <a:t>Al-Quran dan Sunnah </a:t>
            </a:r>
            <a:r>
              <a:rPr lang="en-US" sz="4000" b="1" dirty="0" err="1">
                <a:ln w="1905"/>
                <a:solidFill>
                  <a:schemeClr val="tx2"/>
                </a:solidFill>
                <a:effectLst>
                  <a:innerShdw blurRad="69850" dist="43180" dir="5400000">
                    <a:srgbClr val="000000">
                      <a:alpha val="65000"/>
                    </a:srgbClr>
                  </a:innerShdw>
                </a:effectLst>
              </a:rPr>
              <a:t>telah</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memberikan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panduan</a:t>
            </a:r>
            <a:r>
              <a:rPr lang="en-US" sz="4000" b="1" dirty="0">
                <a:ln w="1905"/>
                <a:solidFill>
                  <a:schemeClr val="tx2"/>
                </a:solidFill>
                <a:effectLst>
                  <a:innerShdw blurRad="69850" dist="43180" dir="5400000">
                    <a:srgbClr val="000000">
                      <a:alpha val="65000"/>
                    </a:srgbClr>
                  </a:innerShdw>
                </a:effectLst>
              </a:rPr>
              <a:t> dan </a:t>
            </a:r>
            <a:r>
              <a:rPr lang="en-US" sz="4000" b="1" dirty="0" err="1">
                <a:ln w="1905"/>
                <a:solidFill>
                  <a:schemeClr val="tx2"/>
                </a:solidFill>
                <a:effectLst>
                  <a:innerShdw blurRad="69850" dist="43180" dir="5400000">
                    <a:srgbClr val="000000">
                      <a:alpha val="65000"/>
                    </a:srgbClr>
                  </a:innerShdw>
                </a:effectLst>
              </a:rPr>
              <a:t>pedoman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tentang</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bagaimana</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kita</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boleh</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membentuk</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persaudaraan</a:t>
            </a:r>
            <a:r>
              <a:rPr lang="en-US" sz="4000" b="1" dirty="0">
                <a:ln w="1905"/>
                <a:solidFill>
                  <a:schemeClr val="tx2"/>
                </a:solidFill>
                <a:effectLst>
                  <a:innerShdw blurRad="69850" dist="43180" dir="5400000">
                    <a:srgbClr val="000000">
                      <a:alpha val="65000"/>
                    </a:srgbClr>
                  </a:innerShdw>
                </a:effectLst>
              </a:rPr>
              <a:t> dan </a:t>
            </a:r>
            <a:r>
              <a:rPr lang="en-US" sz="4000" b="1" dirty="0" err="1">
                <a:ln w="1905"/>
                <a:solidFill>
                  <a:schemeClr val="tx2"/>
                </a:solidFill>
                <a:effectLst>
                  <a:innerShdw blurRad="69850" dist="43180" dir="5400000">
                    <a:srgbClr val="000000">
                      <a:alpha val="65000"/>
                    </a:srgbClr>
                  </a:innerShdw>
                </a:effectLst>
              </a:rPr>
              <a:t>perpaduan</a:t>
            </a:r>
            <a:endParaRPr lang="en-US" sz="40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44563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359038" y="3611701"/>
            <a:ext cx="8784962" cy="3170099"/>
          </a:xfrm>
          <a:prstGeom prst="rect">
            <a:avLst/>
          </a:prstGeom>
        </p:spPr>
        <p:txBody>
          <a:bodyPr wrap="square">
            <a:spAutoFit/>
          </a:bodyPr>
          <a:lstStyle/>
          <a:p>
            <a:r>
              <a:rPr lang="en-US" sz="2400" b="1" dirty="0" err="1">
                <a:ln w="1905"/>
                <a:effectLst>
                  <a:innerShdw blurRad="69850" dist="43180" dir="5400000">
                    <a:srgbClr val="000000">
                      <a:alpha val="65000"/>
                    </a:srgbClr>
                  </a:innerShdw>
                </a:effectLst>
              </a:rPr>
              <a:t>Maksudnya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2400" b="1" dirty="0">
                <a:ln w="1905"/>
                <a:solidFill>
                  <a:schemeClr val="accent2">
                    <a:lumMod val="75000"/>
                  </a:schemeClr>
                </a:solidFill>
                <a:effectLst>
                  <a:innerShdw blurRad="69850" dist="43180" dir="5400000">
                    <a:srgbClr val="000000">
                      <a:alpha val="65000"/>
                    </a:srgbClr>
                  </a:innerShdw>
                </a:effectLst>
              </a:rPr>
              <a:t>“Wahai orang-orang yang beriman, taatlah kamu kepada Allah, dan taatlah kamu kepada Rasulullah, dan juga kepada Ulul Amri (orang-orang yang berkuasa) daripada kalangan kamu. Kemudian jika kamu berbantah-bantah (berselisihan) dalam sesuatu perkara, maka hendaklah kamu mengembalikannya kepada (kitab) Allah dan (sunnah) RasulNya, jika kamu beriman kepada Allah dan hari Akhirat. Yang demikian adalah lebih baik (bagi kamu) dan lebih elok (pula) kesudahannya</a:t>
            </a:r>
            <a:r>
              <a:rPr lang="sv-SE" sz="3200" b="1" dirty="0">
                <a:ln w="1905"/>
                <a:solidFill>
                  <a:schemeClr val="accent2">
                    <a:lumMod val="75000"/>
                  </a:schemeClr>
                </a:solidFill>
                <a:effectLst>
                  <a:innerShdw blurRad="69850" dist="43180" dir="5400000">
                    <a:srgbClr val="000000">
                      <a:alpha val="65000"/>
                    </a:srgbClr>
                  </a:innerShdw>
                </a:effectLst>
              </a:rPr>
              <a:t>.”</a:t>
            </a:r>
          </a:p>
        </p:txBody>
      </p:sp>
      <p:sp>
        <p:nvSpPr>
          <p:cNvPr id="5" name="Snip Diagonal Corner Rectangle 5">
            <a:extLst>
              <a:ext uri="{FF2B5EF4-FFF2-40B4-BE49-F238E27FC236}">
                <a16:creationId xmlns:a16="http://schemas.microsoft.com/office/drawing/2014/main" xmlns="" id="{101C39FA-EB9A-424D-98D5-86C0AD4382AB}"/>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An – Nisa’ ayat 59 :</a:t>
            </a:r>
          </a:p>
        </p:txBody>
      </p:sp>
      <p:pic>
        <p:nvPicPr>
          <p:cNvPr id="6" name="Picture 5" descr="A picture containing black, darkness&#10;&#10;Description automatically generated">
            <a:extLst>
              <a:ext uri="{FF2B5EF4-FFF2-40B4-BE49-F238E27FC236}">
                <a16:creationId xmlns:a16="http://schemas.microsoft.com/office/drawing/2014/main" xmlns="" id="{C1303024-E418-53ED-58A9-2CB80E140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170" y="1143000"/>
            <a:ext cx="8193658" cy="2493842"/>
          </a:xfrm>
          <a:prstGeom prst="rect">
            <a:avLst/>
          </a:prstGeom>
        </p:spPr>
      </p:pic>
    </p:spTree>
    <p:extLst>
      <p:ext uri="{BB962C8B-B14F-4D97-AF65-F5344CB8AC3E}">
        <p14:creationId xmlns:p14="http://schemas.microsoft.com/office/powerpoint/2010/main" val="2416574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xmlns="" id="{2E6F0238-B174-9238-5832-F7E9087D0E7C}"/>
              </a:ext>
            </a:extLst>
          </p:cNvPr>
          <p:cNvSpPr/>
          <p:nvPr/>
        </p:nvSpPr>
        <p:spPr>
          <a:xfrm>
            <a:off x="419100" y="1981200"/>
            <a:ext cx="8305800" cy="4114800"/>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3600" b="1" dirty="0">
                <a:ln w="1905"/>
                <a:solidFill>
                  <a:schemeClr val="tx2"/>
                </a:solidFill>
                <a:effectLst>
                  <a:innerShdw blurRad="69850" dist="43180" dir="5400000">
                    <a:srgbClr val="000000">
                      <a:alpha val="65000"/>
                    </a:srgbClr>
                  </a:innerShdw>
                </a:effectLst>
              </a:rPr>
              <a:t> Menamatkan segala perselisihan dan persengketaan dengan cara kembali kepada ajaran Allah dan RasulNya, iaitu mereka menyelesaikan perselisihan tersebut menurut lunas-lunas Islam dan menerusi semangat persaudaraan Islam. </a:t>
            </a:r>
            <a:endParaRPr lang="en-US" sz="4000" b="1" dirty="0">
              <a:ln w="1905"/>
              <a:solidFill>
                <a:schemeClr val="tx2"/>
              </a:solidFill>
              <a:effectLst>
                <a:innerShdw blurRad="69850" dist="43180" dir="5400000">
                  <a:srgbClr val="000000">
                    <a:alpha val="65000"/>
                  </a:srgbClr>
                </a:innerShdw>
              </a:effectLst>
            </a:endParaRPr>
          </a:p>
        </p:txBody>
      </p:sp>
      <p:sp>
        <p:nvSpPr>
          <p:cNvPr id="3" name="Rounded Rectangle 7">
            <a:extLst>
              <a:ext uri="{FF2B5EF4-FFF2-40B4-BE49-F238E27FC236}">
                <a16:creationId xmlns:a16="http://schemas.microsoft.com/office/drawing/2014/main" xmlns="" id="{F2F7947E-A208-8597-E77A-6E8A354BF3FB}"/>
              </a:ext>
            </a:extLst>
          </p:cNvPr>
          <p:cNvSpPr/>
          <p:nvPr/>
        </p:nvSpPr>
        <p:spPr>
          <a:xfrm>
            <a:off x="980016" y="533400"/>
            <a:ext cx="7183967" cy="1143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3200" b="1" dirty="0">
                <a:ln w="1905"/>
                <a:solidFill>
                  <a:schemeClr val="tx2"/>
                </a:solidFill>
                <a:effectLst>
                  <a:innerShdw blurRad="69850" dist="43180" dir="5400000">
                    <a:srgbClr val="000000">
                      <a:alpha val="65000"/>
                    </a:srgbClr>
                  </a:innerShdw>
                </a:effectLst>
              </a:rPr>
              <a:t>Firman Ini Secara Terang Memerintahkan Orang-orang Beriman </a:t>
            </a:r>
            <a:endParaRPr lang="en-US" sz="32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43014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xmlns="" id="{2E6F0238-B174-9238-5832-F7E9087D0E7C}"/>
              </a:ext>
            </a:extLst>
          </p:cNvPr>
          <p:cNvSpPr/>
          <p:nvPr/>
        </p:nvSpPr>
        <p:spPr>
          <a:xfrm>
            <a:off x="419100" y="1828800"/>
            <a:ext cx="8305800" cy="3200400"/>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ln w="1905"/>
                <a:solidFill>
                  <a:schemeClr val="tx2"/>
                </a:solidFill>
                <a:effectLst>
                  <a:innerShdw blurRad="69850" dist="43180" dir="5400000">
                    <a:srgbClr val="000000">
                      <a:alpha val="65000"/>
                    </a:srgbClr>
                  </a:innerShdw>
                </a:effectLst>
              </a:rPr>
              <a:t>Rasulullah SAW pula </a:t>
            </a:r>
            <a:r>
              <a:rPr lang="en-US" sz="4000" b="1" dirty="0" err="1">
                <a:ln w="1905"/>
                <a:solidFill>
                  <a:schemeClr val="tx2"/>
                </a:solidFill>
                <a:effectLst>
                  <a:innerShdw blurRad="69850" dist="43180" dir="5400000">
                    <a:srgbClr val="000000">
                      <a:alpha val="65000"/>
                    </a:srgbClr>
                  </a:innerShdw>
                </a:effectLst>
              </a:rPr>
              <a:t>telah</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menggariskan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dasar</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atau</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rukun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kepada</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persaudaraan</a:t>
            </a:r>
            <a:r>
              <a:rPr lang="en-US" sz="4000" b="1" dirty="0">
                <a:ln w="1905"/>
                <a:solidFill>
                  <a:schemeClr val="tx2"/>
                </a:solidFill>
                <a:effectLst>
                  <a:innerShdw blurRad="69850" dist="43180" dir="5400000">
                    <a:srgbClr val="000000">
                      <a:alpha val="65000"/>
                    </a:srgbClr>
                  </a:innerShdw>
                </a:effectLst>
              </a:rPr>
              <a:t> Islam.</a:t>
            </a:r>
          </a:p>
        </p:txBody>
      </p:sp>
    </p:spTree>
    <p:extLst>
      <p:ext uri="{BB962C8B-B14F-4D97-AF65-F5344CB8AC3E}">
        <p14:creationId xmlns:p14="http://schemas.microsoft.com/office/powerpoint/2010/main" val="3589819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9518" y="3643967"/>
            <a:ext cx="8784962" cy="2985433"/>
          </a:xfrm>
          <a:prstGeom prst="rect">
            <a:avLst/>
          </a:prstGeom>
        </p:spPr>
        <p:txBody>
          <a:bodyPr wrap="square">
            <a:spAutoFit/>
          </a:bodyPr>
          <a:lstStyle/>
          <a:p>
            <a:pPr algn="just"/>
            <a:r>
              <a:rPr lang="sv-SE" sz="2800" b="1" dirty="0">
                <a:ln w="1905"/>
                <a:solidFill>
                  <a:schemeClr val="accent2">
                    <a:lumMod val="75000"/>
                  </a:schemeClr>
                </a:solidFill>
                <a:effectLst>
                  <a:innerShdw blurRad="69850" dist="43180" dir="5400000">
                    <a:srgbClr val="000000">
                      <a:alpha val="65000"/>
                    </a:srgbClr>
                  </a:innerShdw>
                </a:effectLst>
              </a:rPr>
              <a:t> </a:t>
            </a:r>
          </a:p>
          <a:p>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3200" b="1" dirty="0">
                <a:ln w="1905"/>
                <a:solidFill>
                  <a:schemeClr val="accent2">
                    <a:lumMod val="75000"/>
                  </a:schemeClr>
                </a:solidFill>
                <a:effectLst>
                  <a:innerShdw blurRad="69850" dist="43180" dir="5400000">
                    <a:srgbClr val="000000">
                      <a:alpha val="65000"/>
                    </a:srgbClr>
                  </a:innerShdw>
                </a:effectLst>
              </a:rPr>
              <a:t>“Tidak sempurna iman salah seorang daripada kamu hingga ia mengasihi bagi saudaranya (sesama Islam) akan apa yang dikasihi bagi dirinya sendiri” </a:t>
            </a:r>
          </a:p>
          <a:p>
            <a:pPr algn="r"/>
            <a:r>
              <a:rPr lang="sv-SE" sz="2800" b="1" dirty="0">
                <a:ln w="1905"/>
                <a:solidFill>
                  <a:schemeClr val="accent2">
                    <a:lumMod val="75000"/>
                  </a:schemeClr>
                </a:solidFill>
                <a:effectLst>
                  <a:innerShdw blurRad="69850" dist="43180" dir="5400000">
                    <a:srgbClr val="000000">
                      <a:alpha val="65000"/>
                    </a:srgbClr>
                  </a:innerShdw>
                </a:effectLst>
              </a:rPr>
              <a:t>(Hadis riwayat Al-Bukhari dan Muslim)</a:t>
            </a: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 SAW bersabda :</a:t>
            </a:r>
          </a:p>
        </p:txBody>
      </p:sp>
      <p:pic>
        <p:nvPicPr>
          <p:cNvPr id="5" name="Picture 4" descr="A picture containing black, darkness&#10;&#10;Description automatically generated">
            <a:extLst>
              <a:ext uri="{FF2B5EF4-FFF2-40B4-BE49-F238E27FC236}">
                <a16:creationId xmlns:a16="http://schemas.microsoft.com/office/drawing/2014/main" xmlns="" id="{3C1F2124-859E-F6FC-E99C-83597C7775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813" y="1770375"/>
            <a:ext cx="8354372" cy="1443658"/>
          </a:xfrm>
          <a:prstGeom prst="rect">
            <a:avLst/>
          </a:prstGeom>
        </p:spPr>
      </p:pic>
    </p:spTree>
    <p:extLst>
      <p:ext uri="{BB962C8B-B14F-4D97-AF65-F5344CB8AC3E}">
        <p14:creationId xmlns:p14="http://schemas.microsoft.com/office/powerpoint/2010/main" val="2413743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9518" y="1371600"/>
            <a:ext cx="8784962" cy="5016758"/>
          </a:xfrm>
          <a:prstGeom prst="rect">
            <a:avLst/>
          </a:prstGeom>
        </p:spPr>
        <p:txBody>
          <a:bodyPr wrap="square">
            <a:spAutoFit/>
          </a:bodyPr>
          <a:lstStyle/>
          <a:p>
            <a:pPr algn="ctr"/>
            <a:r>
              <a:rPr lang="sv-SE" sz="3200" b="1" dirty="0">
                <a:ln w="1905"/>
                <a:solidFill>
                  <a:schemeClr val="accent2">
                    <a:lumMod val="75000"/>
                  </a:schemeClr>
                </a:solidFill>
                <a:effectLst>
                  <a:innerShdw blurRad="69850" dist="43180" dir="5400000">
                    <a:srgbClr val="000000">
                      <a:alpha val="65000"/>
                    </a:srgbClr>
                  </a:innerShdw>
                </a:effectLst>
              </a:rPr>
              <a:t> </a:t>
            </a:r>
            <a:r>
              <a:rPr lang="sv-SE" sz="3600" b="1" dirty="0">
                <a:ln w="1905"/>
                <a:solidFill>
                  <a:schemeClr val="accent2">
                    <a:lumMod val="75000"/>
                  </a:schemeClr>
                </a:solidFill>
                <a:effectLst>
                  <a:innerShdw blurRad="69850" dist="43180" dir="5400000">
                    <a:srgbClr val="000000">
                      <a:alpha val="65000"/>
                    </a:srgbClr>
                  </a:innerShdw>
                </a:effectLst>
              </a:rPr>
              <a:t>“Hak seorang Islam ke atas seorang Islam ialah lima perkara, iaitu menjawab salam, menziarahi orang yang sakit, mengiringi jenazah, menunaikan jemputan dan mendoakan kerahmatan kepada orang yang bersin”.</a:t>
            </a:r>
          </a:p>
          <a:p>
            <a:pPr algn="ctr"/>
            <a:endParaRPr lang="sv-SE" sz="3600" b="1" dirty="0">
              <a:ln w="1905"/>
              <a:solidFill>
                <a:schemeClr val="accent2">
                  <a:lumMod val="75000"/>
                </a:schemeClr>
              </a:solidFill>
              <a:effectLst>
                <a:innerShdw blurRad="69850" dist="43180" dir="5400000">
                  <a:srgbClr val="000000">
                    <a:alpha val="65000"/>
                  </a:srgbClr>
                </a:innerShdw>
              </a:effectLst>
            </a:endParaRPr>
          </a:p>
          <a:p>
            <a:pPr algn="ctr"/>
            <a:r>
              <a:rPr lang="sv-SE" sz="3200" b="1" dirty="0">
                <a:ln w="1905"/>
                <a:solidFill>
                  <a:schemeClr val="accent2">
                    <a:lumMod val="75000"/>
                  </a:schemeClr>
                </a:solidFill>
                <a:effectLst>
                  <a:innerShdw blurRad="69850" dist="43180" dir="5400000">
                    <a:srgbClr val="000000">
                      <a:alpha val="65000"/>
                    </a:srgbClr>
                  </a:innerShdw>
                </a:effectLst>
              </a:rPr>
              <a:t>(Hadis riwayat Al-Bukhari dan Muslim)</a:t>
            </a:r>
          </a:p>
          <a:p>
            <a:pPr algn="ctr"/>
            <a:r>
              <a:rPr lang="sv-SE" sz="3600" b="1" dirty="0">
                <a:ln w="1905"/>
                <a:solidFill>
                  <a:schemeClr val="accent2">
                    <a:lumMod val="75000"/>
                  </a:schemeClr>
                </a:solidFill>
                <a:effectLst>
                  <a:innerShdw blurRad="69850" dist="43180" dir="5400000">
                    <a:srgbClr val="000000">
                      <a:alpha val="65000"/>
                    </a:srgbClr>
                  </a:innerShdw>
                </a:effectLst>
              </a:rPr>
              <a:t> </a:t>
            </a:r>
            <a:endParaRPr lang="sv-SE" sz="3200" b="1" dirty="0">
              <a:ln w="1905"/>
              <a:solidFill>
                <a:schemeClr val="accent2">
                  <a:lumMod val="75000"/>
                </a:schemeClr>
              </a:solidFill>
              <a:effectLst>
                <a:innerShdw blurRad="69850" dist="43180" dir="5400000">
                  <a:srgbClr val="000000">
                    <a:alpha val="65000"/>
                  </a:srgbClr>
                </a:innerShdw>
              </a:effectLst>
            </a:endParaRP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Baginda SAW yang bermaksud:</a:t>
            </a:r>
          </a:p>
        </p:txBody>
      </p:sp>
    </p:spTree>
    <p:extLst>
      <p:ext uri="{BB962C8B-B14F-4D97-AF65-F5344CB8AC3E}">
        <p14:creationId xmlns:p14="http://schemas.microsoft.com/office/powerpoint/2010/main" val="987569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xmlns="" id="{E521A0CD-402D-D846-E3EB-16CF2B33EBE9}"/>
              </a:ext>
            </a:extLst>
          </p:cNvPr>
          <p:cNvSpPr/>
          <p:nvPr/>
        </p:nvSpPr>
        <p:spPr>
          <a:xfrm>
            <a:off x="304799" y="838200"/>
            <a:ext cx="8534400" cy="5943600"/>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457200" indent="-457200" algn="just">
              <a:buFont typeface="Wingdings" panose="05000000000000000000" pitchFamily="2" charset="2"/>
              <a:buChar char="ü"/>
            </a:pPr>
            <a:r>
              <a:rPr lang="fi-FI" sz="2800" b="1" dirty="0">
                <a:ln w="1905"/>
                <a:solidFill>
                  <a:srgbClr val="7030A0"/>
                </a:solidFill>
                <a:effectLst>
                  <a:innerShdw blurRad="69850" dist="43180" dir="5400000">
                    <a:srgbClr val="000000">
                      <a:alpha val="65000"/>
                    </a:srgbClr>
                  </a:innerShdw>
                </a:effectLst>
              </a:rPr>
              <a:t>Kita sebagai umat Islam hendaklah bersikap berperi kemanusiaan dan menggunakan budi bicara yang baik antara satu sama lain</a:t>
            </a:r>
          </a:p>
          <a:p>
            <a:pPr marL="457200" indent="-457200" algn="just">
              <a:buFont typeface="Wingdings" panose="05000000000000000000" pitchFamily="2" charset="2"/>
              <a:buChar char="ü"/>
            </a:pPr>
            <a:endParaRPr lang="fi-FI" sz="1200" b="1" dirty="0">
              <a:ln w="1905"/>
              <a:solidFill>
                <a:srgbClr val="7030A0"/>
              </a:solidFill>
              <a:effectLst>
                <a:innerShdw blurRad="69850" dist="43180" dir="5400000">
                  <a:srgbClr val="000000">
                    <a:alpha val="65000"/>
                  </a:srgbClr>
                </a:innerShdw>
              </a:effectLst>
            </a:endParaRPr>
          </a:p>
          <a:p>
            <a:pPr marL="457200" indent="-457200" algn="just">
              <a:buFont typeface="Wingdings" panose="05000000000000000000" pitchFamily="2" charset="2"/>
              <a:buChar char="ü"/>
            </a:pPr>
            <a:r>
              <a:rPr lang="en-US" sz="2800" b="1" dirty="0" err="1">
                <a:ln w="1905"/>
                <a:solidFill>
                  <a:srgbClr val="7030A0"/>
                </a:solidFill>
                <a:effectLst>
                  <a:innerShdw blurRad="69850" dist="43180" dir="5400000">
                    <a:srgbClr val="000000">
                      <a:alpha val="65000"/>
                    </a:srgbClr>
                  </a:innerShdw>
                </a:effectLst>
              </a:rPr>
              <a:t>Untuk</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itu</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marilah</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kita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sama-sama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mengenepikan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kepentingan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diri</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sendiri</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dengan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mengutamakan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kepentingan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bersama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dalam</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masyarakat</a:t>
            </a:r>
            <a:r>
              <a:rPr lang="en-US" sz="2800" b="1" dirty="0">
                <a:ln w="1905"/>
                <a:solidFill>
                  <a:srgbClr val="7030A0"/>
                </a:solidFill>
                <a:effectLst>
                  <a:innerShdw blurRad="69850" dist="43180" dir="5400000">
                    <a:srgbClr val="000000">
                      <a:alpha val="65000"/>
                    </a:srgbClr>
                  </a:innerShdw>
                </a:effectLst>
              </a:rPr>
              <a:t> dan negara</a:t>
            </a:r>
          </a:p>
          <a:p>
            <a:pPr marL="457200" indent="-457200" algn="just">
              <a:buFont typeface="Wingdings" panose="05000000000000000000" pitchFamily="2" charset="2"/>
              <a:buChar char="ü"/>
            </a:pPr>
            <a:endParaRPr lang="en-US" sz="1200" b="1" dirty="0">
              <a:ln w="1905"/>
              <a:solidFill>
                <a:srgbClr val="7030A0"/>
              </a:solidFill>
              <a:effectLst>
                <a:innerShdw blurRad="69850" dist="43180" dir="5400000">
                  <a:srgbClr val="000000">
                    <a:alpha val="65000"/>
                  </a:srgbClr>
                </a:innerShdw>
              </a:effectLst>
            </a:endParaRPr>
          </a:p>
          <a:p>
            <a:pPr marL="457200" indent="-457200">
              <a:buFont typeface="Wingdings" panose="05000000000000000000" pitchFamily="2" charset="2"/>
              <a:buChar char="ü"/>
            </a:pPr>
            <a:r>
              <a:rPr lang="en-US" sz="2800" b="1" dirty="0" err="1">
                <a:ln w="1905"/>
                <a:solidFill>
                  <a:srgbClr val="7030A0"/>
                </a:solidFill>
                <a:effectLst>
                  <a:innerShdw blurRad="69850" dist="43180" dir="5400000">
                    <a:srgbClr val="000000">
                      <a:alpha val="65000"/>
                    </a:srgbClr>
                  </a:innerShdw>
                </a:effectLst>
              </a:rPr>
              <a:t>Satukanlah</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daya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usaha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fikiran</a:t>
            </a:r>
            <a:r>
              <a:rPr lang="en-US" sz="2800" b="1" dirty="0">
                <a:ln w="1905"/>
                <a:solidFill>
                  <a:srgbClr val="7030A0"/>
                </a:solidFill>
                <a:effectLst>
                  <a:innerShdw blurRad="69850" dist="43180" dir="5400000">
                    <a:srgbClr val="000000">
                      <a:alpha val="65000"/>
                    </a:srgbClr>
                  </a:innerShdw>
                </a:effectLst>
              </a:rPr>
              <a:t> dan </a:t>
            </a:r>
            <a:r>
              <a:rPr lang="en-US" sz="2800" b="1" dirty="0" err="1">
                <a:ln w="1905"/>
                <a:solidFill>
                  <a:srgbClr val="7030A0"/>
                </a:solidFill>
                <a:effectLst>
                  <a:innerShdw blurRad="69850" dist="43180" dir="5400000">
                    <a:srgbClr val="000000">
                      <a:alpha val="65000"/>
                    </a:srgbClr>
                  </a:innerShdw>
                </a:effectLst>
              </a:rPr>
              <a:t>tenaga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harta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benda</a:t>
            </a:r>
            <a:r>
              <a:rPr lang="en-US" sz="2800" b="1" dirty="0">
                <a:ln w="1905"/>
                <a:solidFill>
                  <a:srgbClr val="7030A0"/>
                </a:solidFill>
                <a:effectLst>
                  <a:innerShdw blurRad="69850" dist="43180" dir="5400000">
                    <a:srgbClr val="000000">
                      <a:alpha val="65000"/>
                    </a:srgbClr>
                  </a:innerShdw>
                </a:effectLst>
              </a:rPr>
              <a:t> dan </a:t>
            </a:r>
            <a:r>
              <a:rPr lang="en-US" sz="2800" b="1" dirty="0" err="1">
                <a:ln w="1905"/>
                <a:solidFill>
                  <a:srgbClr val="7030A0"/>
                </a:solidFill>
                <a:effectLst>
                  <a:innerShdw blurRad="69850" dist="43180" dir="5400000">
                    <a:srgbClr val="000000">
                      <a:alpha val="65000"/>
                    </a:srgbClr>
                  </a:innerShdw>
                </a:effectLst>
              </a:rPr>
              <a:t>jiwa</a:t>
            </a:r>
            <a:r>
              <a:rPr lang="en-US" sz="2800" b="1" dirty="0">
                <a:ln w="1905"/>
                <a:solidFill>
                  <a:srgbClr val="7030A0"/>
                </a:solidFill>
                <a:effectLst>
                  <a:innerShdw blurRad="69850" dist="43180" dir="5400000">
                    <a:srgbClr val="000000">
                      <a:alpha val="65000"/>
                    </a:srgbClr>
                  </a:innerShdw>
                </a:effectLst>
              </a:rPr>
              <a:t> raga </a:t>
            </a:r>
            <a:r>
              <a:rPr lang="en-US" sz="2800" b="1" dirty="0" err="1">
                <a:ln w="1905"/>
                <a:solidFill>
                  <a:srgbClr val="7030A0"/>
                </a:solidFill>
                <a:effectLst>
                  <a:innerShdw blurRad="69850" dist="43180" dir="5400000">
                    <a:srgbClr val="000000">
                      <a:alpha val="65000"/>
                    </a:srgbClr>
                  </a:innerShdw>
                </a:effectLst>
              </a:rPr>
              <a:t>kita</a:t>
            </a:r>
            <a:r>
              <a:rPr lang="en-US" sz="2800" b="1" dirty="0">
                <a:ln w="1905"/>
                <a:solidFill>
                  <a:srgbClr val="7030A0"/>
                </a:solidFill>
                <a:effectLst>
                  <a:innerShdw blurRad="69850" dist="43180" dir="5400000">
                    <a:srgbClr val="000000">
                      <a:alpha val="65000"/>
                    </a:srgbClr>
                  </a:innerShdw>
                </a:effectLst>
              </a:rPr>
              <a:t>, demi </a:t>
            </a:r>
            <a:r>
              <a:rPr lang="en-US" sz="2800" b="1" dirty="0" err="1">
                <a:ln w="1905"/>
                <a:solidFill>
                  <a:srgbClr val="7030A0"/>
                </a:solidFill>
                <a:effectLst>
                  <a:innerShdw blurRad="69850" dist="43180" dir="5400000">
                    <a:srgbClr val="000000">
                      <a:alpha val="65000"/>
                    </a:srgbClr>
                  </a:innerShdw>
                </a:effectLst>
              </a:rPr>
              <a:t>kepentingan</a:t>
            </a:r>
            <a:r>
              <a:rPr lang="en-US" sz="2800" b="1" dirty="0">
                <a:ln w="1905"/>
                <a:solidFill>
                  <a:srgbClr val="7030A0"/>
                </a:solidFill>
                <a:effectLst>
                  <a:innerShdw blurRad="69850" dist="43180" dir="5400000">
                    <a:srgbClr val="000000">
                      <a:alpha val="65000"/>
                    </a:srgbClr>
                  </a:innerShdw>
                </a:effectLst>
              </a:rPr>
              <a:t> dan </a:t>
            </a:r>
            <a:r>
              <a:rPr lang="en-US" sz="2800" b="1" dirty="0" err="1">
                <a:ln w="1905"/>
                <a:solidFill>
                  <a:srgbClr val="7030A0"/>
                </a:solidFill>
                <a:effectLst>
                  <a:innerShdw blurRad="69850" dist="43180" dir="5400000">
                    <a:srgbClr val="000000">
                      <a:alpha val="65000"/>
                    </a:srgbClr>
                  </a:innerShdw>
                </a:effectLst>
              </a:rPr>
              <a:t>kemaslahatan</a:t>
            </a:r>
            <a:r>
              <a:rPr lang="en-US" sz="2800" b="1" dirty="0">
                <a:ln w="1905"/>
                <a:solidFill>
                  <a:srgbClr val="7030A0"/>
                </a:solidFill>
                <a:effectLst>
                  <a:innerShdw blurRad="69850" dist="43180" dir="5400000">
                    <a:srgbClr val="000000">
                      <a:alpha val="65000"/>
                    </a:srgbClr>
                  </a:innerShdw>
                </a:effectLst>
              </a:rPr>
              <a:t> agama, </a:t>
            </a:r>
            <a:r>
              <a:rPr lang="en-US" sz="2800" b="1" dirty="0" err="1">
                <a:ln w="1905"/>
                <a:solidFill>
                  <a:srgbClr val="7030A0"/>
                </a:solidFill>
                <a:effectLst>
                  <a:innerShdw blurRad="69850" dist="43180" dir="5400000">
                    <a:srgbClr val="000000">
                      <a:alpha val="65000"/>
                    </a:srgbClr>
                  </a:innerShdw>
                </a:effectLst>
              </a:rPr>
              <a:t>masyarakat</a:t>
            </a:r>
            <a:r>
              <a:rPr lang="en-US" sz="2800" b="1" dirty="0">
                <a:ln w="1905"/>
                <a:solidFill>
                  <a:srgbClr val="7030A0"/>
                </a:solidFill>
                <a:effectLst>
                  <a:innerShdw blurRad="69850" dist="43180" dir="5400000">
                    <a:srgbClr val="000000">
                      <a:alpha val="65000"/>
                    </a:srgbClr>
                  </a:innerShdw>
                </a:effectLst>
              </a:rPr>
              <a:t> dan negara</a:t>
            </a:r>
          </a:p>
          <a:p>
            <a:pPr marL="457200" indent="-457200">
              <a:buFont typeface="Wingdings" panose="05000000000000000000" pitchFamily="2" charset="2"/>
              <a:buChar char="ü"/>
            </a:pPr>
            <a:endParaRPr lang="en-US" sz="1200" b="1" dirty="0">
              <a:ln w="1905"/>
              <a:solidFill>
                <a:srgbClr val="7030A0"/>
              </a:solidFill>
              <a:effectLst>
                <a:innerShdw blurRad="69850" dist="43180" dir="5400000">
                  <a:srgbClr val="000000">
                    <a:alpha val="65000"/>
                  </a:srgbClr>
                </a:innerShdw>
              </a:effectLst>
            </a:endParaRPr>
          </a:p>
          <a:p>
            <a:pPr marL="457200" indent="-457200">
              <a:buFont typeface="Wingdings" panose="05000000000000000000" pitchFamily="2" charset="2"/>
              <a:buChar char="ü"/>
            </a:pPr>
            <a:r>
              <a:rPr lang="en-US" sz="2800" b="1" dirty="0" err="1">
                <a:ln w="1905"/>
                <a:solidFill>
                  <a:srgbClr val="7030A0"/>
                </a:solidFill>
                <a:effectLst>
                  <a:innerShdw blurRad="69850" dist="43180" dir="5400000">
                    <a:srgbClr val="000000">
                      <a:alpha val="65000"/>
                    </a:srgbClr>
                  </a:innerShdw>
                </a:effectLst>
              </a:rPr>
              <a:t>Lupakanlah</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segala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titik</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bengik</a:t>
            </a:r>
            <a:r>
              <a:rPr lang="en-US" sz="2800" b="1" dirty="0">
                <a:ln w="1905"/>
                <a:solidFill>
                  <a:srgbClr val="7030A0"/>
                </a:solidFill>
                <a:effectLst>
                  <a:innerShdw blurRad="69850" dist="43180" dir="5400000">
                    <a:srgbClr val="000000">
                      <a:alpha val="65000"/>
                    </a:srgbClr>
                  </a:innerShdw>
                </a:effectLst>
              </a:rPr>
              <a:t> yang </a:t>
            </a:r>
            <a:r>
              <a:rPr lang="en-US" sz="2800" b="1" dirty="0" err="1">
                <a:ln w="1905"/>
                <a:solidFill>
                  <a:srgbClr val="7030A0"/>
                </a:solidFill>
                <a:effectLst>
                  <a:innerShdw blurRad="69850" dist="43180" dir="5400000">
                    <a:srgbClr val="000000">
                      <a:alpha val="65000"/>
                    </a:srgbClr>
                  </a:innerShdw>
                </a:effectLst>
              </a:rPr>
              <a:t>mengakibatkan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perpecahan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sesama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kita</a:t>
            </a:r>
            <a:r>
              <a:rPr lang="en-US" sz="2800" b="1" dirty="0">
                <a:ln w="1905"/>
                <a:solidFill>
                  <a:srgbClr val="7030A0"/>
                </a:solidFill>
                <a:effectLst>
                  <a:innerShdw blurRad="69850" dist="43180" dir="5400000">
                    <a:srgbClr val="000000">
                      <a:alpha val="65000"/>
                    </a:srgbClr>
                  </a:innerShdw>
                </a:effectLst>
              </a:rPr>
              <a:t>.</a:t>
            </a:r>
          </a:p>
        </p:txBody>
      </p:sp>
      <p:sp>
        <p:nvSpPr>
          <p:cNvPr id="4" name="Snip Diagonal Corner Rectangle 5">
            <a:extLst>
              <a:ext uri="{FF2B5EF4-FFF2-40B4-BE49-F238E27FC236}">
                <a16:creationId xmlns:a16="http://schemas.microsoft.com/office/drawing/2014/main" xmlns="" id="{3171E703-C7D5-5EB4-89E6-650B0C00FFB9}"/>
              </a:ext>
            </a:extLst>
          </p:cNvPr>
          <p:cNvSpPr/>
          <p:nvPr/>
        </p:nvSpPr>
        <p:spPr>
          <a:xfrm>
            <a:off x="2019300" y="152400"/>
            <a:ext cx="5105399" cy="738426"/>
          </a:xfrm>
          <a:prstGeom prst="snip2DiagRect">
            <a:avLst>
              <a:gd name="adj1" fmla="val 50000"/>
              <a:gd name="adj2" fmla="val 50000"/>
            </a:avLst>
          </a:prstGeom>
          <a:gradFill>
            <a:gsLst>
              <a:gs pos="19000">
                <a:srgbClr val="00B050"/>
              </a:gs>
              <a:gs pos="80000">
                <a:schemeClr val="tx2">
                  <a:lumMod val="40000"/>
                  <a:lumOff val="60000"/>
                </a:schemeClr>
              </a:gs>
              <a:gs pos="100000">
                <a:schemeClr val="tx2">
                  <a:lumMod val="60000"/>
                  <a:lumOff val="4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ERTIKATA LAIN</a:t>
            </a:r>
          </a:p>
        </p:txBody>
      </p:sp>
    </p:spTree>
    <p:extLst>
      <p:ext uri="{BB962C8B-B14F-4D97-AF65-F5344CB8AC3E}">
        <p14:creationId xmlns:p14="http://schemas.microsoft.com/office/powerpoint/2010/main" val="272754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33399" y="76200"/>
            <a:ext cx="8077199" cy="762000"/>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443851" y="164812"/>
            <a:ext cx="4256293"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a:extLst>
              <a:ext uri="{FF2B5EF4-FFF2-40B4-BE49-F238E27FC236}">
                <a16:creationId xmlns:a16="http://schemas.microsoft.com/office/drawing/2014/main" xmlns="" id="{EDAFB640-FCB1-77AD-74C4-A966C575003A}"/>
              </a:ext>
            </a:extLst>
          </p:cNvPr>
          <p:cNvSpPr/>
          <p:nvPr/>
        </p:nvSpPr>
        <p:spPr>
          <a:xfrm>
            <a:off x="0" y="3659832"/>
            <a:ext cx="8686800" cy="461665"/>
          </a:xfrm>
          <a:prstGeom prst="rect">
            <a:avLst/>
          </a:prstGeom>
        </p:spPr>
        <p:txBody>
          <a:bodyPr wrap="square">
            <a:spAutoFit/>
          </a:bodyPr>
          <a:lstStyle/>
          <a:p>
            <a:pPr algn="just"/>
            <a:endParaRPr lang="ms-MY" sz="2400" b="1" dirty="0">
              <a:solidFill>
                <a:srgbClr val="002060"/>
              </a:solidFill>
            </a:endParaRPr>
          </a:p>
        </p:txBody>
      </p:sp>
      <p:sp>
        <p:nvSpPr>
          <p:cNvPr id="3" name="Rectangle 2">
            <a:extLst>
              <a:ext uri="{FF2B5EF4-FFF2-40B4-BE49-F238E27FC236}">
                <a16:creationId xmlns:a16="http://schemas.microsoft.com/office/drawing/2014/main" xmlns="" id="{CB6E6FBE-0ABA-DB1A-0C25-F92B659B4209}"/>
              </a:ext>
            </a:extLst>
          </p:cNvPr>
          <p:cNvSpPr/>
          <p:nvPr/>
        </p:nvSpPr>
        <p:spPr>
          <a:xfrm>
            <a:off x="228597" y="3584645"/>
            <a:ext cx="8686800" cy="3108543"/>
          </a:xfrm>
          <a:prstGeom prst="rect">
            <a:avLst/>
          </a:prstGeom>
        </p:spPr>
        <p:txBody>
          <a:bodyPr wrap="square">
            <a:spAutoFit/>
          </a:bodyPr>
          <a:lstStyle/>
          <a:p>
            <a:pPr algn="just"/>
            <a:r>
              <a:rPr lang="ms-MY" sz="2800" b="1" dirty="0"/>
              <a:t>Maksudnya </a:t>
            </a:r>
            <a:r>
              <a:rPr lang="ms-MY" sz="2800" dirty="0">
                <a:solidFill>
                  <a:srgbClr val="002060"/>
                </a:solidFill>
              </a:rPr>
              <a:t>:</a:t>
            </a:r>
            <a:r>
              <a:rPr lang="ms-MY" sz="2800" b="1" dirty="0">
                <a:solidFill>
                  <a:srgbClr val="002060"/>
                </a:solidFill>
              </a:rPr>
              <a:t> Dan taatlah kamu kepada Allah dan RasulNya, dan janganlah kamu berbantah-bantahan; kalau tidak, nescaya kamu menjadi lemah semangat dan hilang kekuatanmu, dan sabarlah (menghadapi segala kesukaran dengan cekal hati); sesungguhnya Allah beserta orang-orang yang sabar.</a:t>
            </a:r>
          </a:p>
          <a:p>
            <a:pPr algn="r"/>
            <a:r>
              <a:rPr lang="ms-MY" sz="2800" b="1" dirty="0">
                <a:solidFill>
                  <a:srgbClr val="002060"/>
                </a:solidFill>
              </a:rPr>
              <a:t>(Surah Al-Anfal, ayat 46)</a:t>
            </a:r>
          </a:p>
        </p:txBody>
      </p:sp>
      <p:pic>
        <p:nvPicPr>
          <p:cNvPr id="9" name="Picture 8" descr="A picture containing black, darkness&#10;&#10;Description automatically generated">
            <a:extLst>
              <a:ext uri="{FF2B5EF4-FFF2-40B4-BE49-F238E27FC236}">
                <a16:creationId xmlns:a16="http://schemas.microsoft.com/office/drawing/2014/main" xmlns="" id="{3BFA553E-0C5B-42B4-682D-13B23F4B4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923" y="1118884"/>
            <a:ext cx="8490148" cy="2540948"/>
          </a:xfrm>
          <a:prstGeom prst="rect">
            <a:avLst/>
          </a:prstGeom>
        </p:spPr>
      </p:pic>
    </p:spTree>
    <p:extLst>
      <p:ext uri="{BB962C8B-B14F-4D97-AF65-F5344CB8AC3E}">
        <p14:creationId xmlns:p14="http://schemas.microsoft.com/office/powerpoint/2010/main" val="34833034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endParaRPr lang="en-US" sz="44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endParaRPr>
          </a:p>
          <a:p>
            <a:pPr algn="ctr" rtl="1">
              <a:lnSpc>
                <a:spcPct val="115000"/>
              </a:lnSpc>
              <a:spcAft>
                <a:spcPts val="800"/>
              </a:spcAft>
            </a:pPr>
            <a:r>
              <a:rPr lang="ar-YE" sz="4400" b="1" dirty="0" smtClean="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a:t>
            </a:r>
            <a:r>
              <a:rPr lang="ar-YE" sz="44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اللهُ لِيْ وَلَكُمْ فِي الْقُرْآنِ الْعَظِيْمِ،</a:t>
            </a:r>
          </a:p>
          <a:p>
            <a:pPr algn="ctr" rtl="1">
              <a:lnSpc>
                <a:spcPct val="115000"/>
              </a:lnSpc>
              <a:spcAft>
                <a:spcPts val="800"/>
              </a:spcAft>
            </a:pPr>
            <a:r>
              <a:rPr lang="ar-YE" sz="44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وَإِيَّاكُمْ بِمَا فِيْهِ مِنَ الآيَاتِ وَالذِّكْرِ الْحَكِيْمِ،</a:t>
            </a:r>
          </a:p>
          <a:p>
            <a:pPr algn="ctr" rtl="1">
              <a:lnSpc>
                <a:spcPct val="115000"/>
              </a:lnSpc>
              <a:spcAft>
                <a:spcPts val="800"/>
              </a:spcAft>
            </a:pPr>
            <a:r>
              <a:rPr lang="ar-YE" sz="44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وَتَقَبَّلَ مِنِّيْ وَمِنْكُمْ تِلاَوَتَهُ إِنَّهُ هُوَ السَّمِيْعُ الْعَلِيْمُ،</a:t>
            </a:r>
          </a:p>
          <a:p>
            <a:pPr algn="ctr" rtl="1">
              <a:lnSpc>
                <a:spcPct val="115000"/>
              </a:lnSpc>
              <a:spcAft>
                <a:spcPts val="800"/>
              </a:spcAft>
            </a:pPr>
            <a:r>
              <a:rPr lang="ar-YE" sz="44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أَقُوْلُ قَوْلِيْ هَذَا وَأَسْتَغْفِرُ اللهَ الْعَظِيْمَ لِيْ وَلَكُمْ،</a:t>
            </a:r>
          </a:p>
          <a:p>
            <a:pPr algn="ctr" rtl="1">
              <a:lnSpc>
                <a:spcPct val="115000"/>
              </a:lnSpc>
              <a:spcAft>
                <a:spcPts val="800"/>
              </a:spcAft>
            </a:pPr>
            <a:r>
              <a:rPr lang="ar-YE" sz="44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وَلِسَائِرِ المُسْلِمِينَ وَالمُسْلِمَاتِ وَالمُؤْمِنِينَ وَالمُؤْمِنَاتِ،</a:t>
            </a:r>
          </a:p>
          <a:p>
            <a:pPr algn="ctr" rtl="1">
              <a:lnSpc>
                <a:spcPct val="115000"/>
              </a:lnSpc>
              <a:spcAft>
                <a:spcPts val="800"/>
              </a:spcAft>
            </a:pPr>
            <a:r>
              <a:rPr lang="ar-YE" sz="44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فَاسْتَغْفِرُوْهُ، إِنَّهُ هُوَ الْغَفُوْرُ الرَّحِيْمُ.</a:t>
            </a:r>
          </a:p>
          <a:p>
            <a:pPr algn="ctr" rtl="1">
              <a:lnSpc>
                <a:spcPct val="115000"/>
              </a:lnSpc>
              <a:spcAft>
                <a:spcPts val="800"/>
              </a:spcAft>
            </a:pPr>
            <a:endPar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a:t>
            </a:r>
            <a:r>
              <a:rPr lang="ar-SA" sz="6000" b="1" dirty="0" smtClean="0">
                <a:solidFill>
                  <a:srgbClr val="FFFF00"/>
                </a:solidFill>
                <a:effectLst>
                  <a:glow rad="101600">
                    <a:schemeClr val="tx1">
                      <a:alpha val="60000"/>
                    </a:schemeClr>
                  </a:glow>
                </a:effectLst>
                <a:cs typeface="Traditional Arabic" pitchFamily="2" charset="-78"/>
              </a:rPr>
              <a:t>لَا إِلَهَ إِلَّا </a:t>
            </a:r>
            <a:r>
              <a:rPr lang="ar-SA" sz="6000" b="1" dirty="0">
                <a:solidFill>
                  <a:srgbClr val="FFFF00"/>
                </a:solidFill>
                <a:effectLst>
                  <a:glow rad="101600">
                    <a:schemeClr val="tx1">
                      <a:alpha val="60000"/>
                    </a:schemeClr>
                  </a:glow>
                </a:effectLst>
                <a:cs typeface="Traditional Arabic" pitchFamily="2" charset="-78"/>
              </a:rPr>
              <a:t>اللهُ وَحْدَهُ </a:t>
            </a:r>
            <a:r>
              <a:rPr lang="ar-SA" sz="6000" b="1" dirty="0" smtClean="0">
                <a:solidFill>
                  <a:srgbClr val="FFFF00"/>
                </a:solidFill>
                <a:effectLst>
                  <a:glow rad="101600">
                    <a:schemeClr val="tx1">
                      <a:alpha val="60000"/>
                    </a:schemeClr>
                  </a:glow>
                </a:effectLst>
                <a:cs typeface="Traditional Arabic" pitchFamily="2" charset="-78"/>
              </a:rPr>
              <a:t>لَا </a:t>
            </a:r>
            <a:r>
              <a:rPr lang="ar-SA" sz="6000" b="1" dirty="0">
                <a:solidFill>
                  <a:srgbClr val="FFFF00"/>
                </a:solidFill>
                <a:effectLst>
                  <a:glow rad="101600">
                    <a:schemeClr val="tx1">
                      <a:alpha val="60000"/>
                    </a:schemeClr>
                  </a:glow>
                </a:effectLst>
                <a:cs typeface="Traditional Arabic" pitchFamily="2" charset="-78"/>
              </a:rPr>
              <a:t>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427512" y="827544"/>
            <a:ext cx="8335488" cy="2677656"/>
          </a:xfrm>
          <a:prstGeom prst="rect">
            <a:avLst/>
          </a:prstGeom>
          <a:solidFill>
            <a:schemeClr val="accent2">
              <a:lumMod val="50000"/>
              <a:alpha val="55000"/>
            </a:schemeClr>
          </a:solidFill>
        </p:spPr>
        <p:txBody>
          <a:bodyPr wrap="square">
            <a:spAutoFit/>
          </a:bodyPr>
          <a:lstStyle/>
          <a:p>
            <a:pPr algn="ctr" rtl="1"/>
            <a:r>
              <a:rPr lang="ar-YE"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الْمَلِكُ الْحَقُّ</a:t>
            </a:r>
            <a:r>
              <a:rPr lang="en-US"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YE"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الْمُبِيْنُ</a:t>
            </a:r>
            <a:endParaRPr lang="en-US"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YE"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 الْمَبْعُوْثُ رَحْمَةً لِلْعَالَمِيْنَ</a:t>
            </a:r>
            <a:endParaRPr lang="en-US"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427512" y="3623314"/>
            <a:ext cx="8335488" cy="2308324"/>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Pemilik</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segala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kerajaan</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Benar</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Lagi</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Nyata</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dan juga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Nabi Muhammad (S.A.W)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amba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yang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diutus</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sebagai</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Semesta</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4524315"/>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3200" b="1" dirty="0">
              <a:solidFill>
                <a:srgbClr val="FF0000"/>
              </a:solidFill>
            </a:endParaRPr>
          </a:p>
          <a:p>
            <a:pPr algn="just"/>
            <a:r>
              <a:rPr lang="ms-MY" sz="3200" b="1" dirty="0">
                <a:solidFill>
                  <a:schemeClr val="accent5">
                    <a:lumMod val="50000"/>
                  </a:schemeClr>
                </a:solidFill>
              </a:rPr>
              <a:t>Perbaikilah hubungan antara kami, pertautkanlah hati-hati kami dengan penuh kasih sayang, limpahkanlah dalam kehidupan keluarga kami sakinah, mawaddah dan rahmah. Hidupkanlah semangat bekerjasama dan bersatu padu dalam kejiranan dan qaryah kami.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3539430"/>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ms-MY" sz="3200" b="1" dirty="0">
                <a:solidFill>
                  <a:schemeClr val="accent5">
                    <a:lumMod val="50000"/>
                  </a:schemeClr>
                </a:solidFill>
              </a:rPr>
              <a:t>Kurniakanlah kepada para belia dan remaja kami jiwa yang mantap, iman yang teguh, ilmu yang bermanfaat agar mereka menjadi generasi al-Qowiyyul al-Amin, generasi yang hebat lagi amanah. Jauhkanlah mereka daripada perkara-perkara yang boleh menjatuhkan maruah diri, keluarga, masyarakat dan negara.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501675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r>
              <a:rPr lang="ms-MY" sz="3200" b="1" dirty="0">
                <a:solidFill>
                  <a:srgbClr val="FF0000"/>
                </a:solidFill>
              </a:rPr>
              <a:t>Ya Allah, </a:t>
            </a:r>
          </a:p>
          <a:p>
            <a:endParaRPr lang="ms-MY" sz="3200" b="1" dirty="0">
              <a:solidFill>
                <a:srgbClr val="FF0000"/>
              </a:solidFill>
            </a:endParaRPr>
          </a:p>
          <a:p>
            <a:pPr algn="ctr"/>
            <a:r>
              <a:rPr lang="ms-MY" sz="3200" b="1" dirty="0">
                <a:solidFill>
                  <a:schemeClr val="accent5">
                    <a:lumMod val="50000"/>
                  </a:schemeClr>
                </a:solidFill>
              </a:rPr>
              <a:t>Tunjukkanlah kami jalan-jalan kebaikan dan kesejahteraan, selamatkan kami daripada kegelapan kufur menuju kepada sinar iman, peliharalah akidah kami berpandukan akidah ahli sunnah wal jamaah. Janganlah Engkau pesongkan hati kami daripada kebenaran. Akhiri hayat kami dalam keadaan Islam dan Iman.</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066800"/>
            <a:ext cx="8199911" cy="501675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3200" b="1" dirty="0">
              <a:solidFill>
                <a:schemeClr val="accent5">
                  <a:lumMod val="50000"/>
                </a:schemeClr>
              </a:solidFill>
            </a:endParaRPr>
          </a:p>
          <a:p>
            <a:pPr algn="just"/>
            <a:r>
              <a:rPr lang="ms-MY" sz="3200" b="1" dirty="0">
                <a:solidFill>
                  <a:schemeClr val="accent5">
                    <a:lumMod val="50000"/>
                  </a:schemeClr>
                </a:solidFill>
              </a:rPr>
              <a:t>Jadikanlah negeri Terengganu, negeri yang aman dan damai. Bukakanlah pintu-pintu rezeki dari segala penjuru. Jaukanlah negeri kami ini dan negara umat Islam seluruhnya daripada segala malapetaka, musibah dan apa jua kemurkaanMu. </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005539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914400"/>
            <a:ext cx="8701030" cy="2862322"/>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en-US"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وَأَصْحَابِهِ وَمَنْ تَبِعَهُمْ بِإِحْسَانٍ إِلَى يَوْمِ الدِّيْنِ</a:t>
            </a:r>
            <a:endParaRPr lang="en-US"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18919" y="3776722"/>
            <a:ext cx="8701030" cy="3046988"/>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Nabi Muhammad SAW, dan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Orang-Orang yang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mencontohi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Akhirat</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4" name="Rectangle 3"/>
          <p:cNvSpPr/>
          <p:nvPr/>
        </p:nvSpPr>
        <p:spPr>
          <a:xfrm>
            <a:off x="1543048" y="304800"/>
            <a:ext cx="6057903" cy="2133600"/>
          </a:xfrm>
          <a:prstGeom prst="rect">
            <a:avLst/>
          </a:prstGeom>
          <a:noFill/>
        </p:spPr>
        <p:txBody>
          <a:bodyPr wrap="square" lIns="91440" tIns="45720" rIns="91440" bIns="45720">
            <a:prstTxWarp prst="textPlain">
              <a:avLst>
                <a:gd name="adj" fmla="val 50328"/>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Tajuk</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p>
          <a:p>
            <a:pPr algn="ct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Khutbah Hari </a:t>
            </a: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Ini</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a:t>
            </a:r>
          </a:p>
        </p:txBody>
      </p:sp>
      <p:sp>
        <p:nvSpPr>
          <p:cNvPr id="3" name="Rectangle 2"/>
          <p:cNvSpPr/>
          <p:nvPr/>
        </p:nvSpPr>
        <p:spPr>
          <a:xfrm>
            <a:off x="0" y="6400800"/>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6 ZULKAEDAH 1444H / 26 MEI 2023</a:t>
            </a:r>
          </a:p>
        </p:txBody>
      </p:sp>
      <p:sp>
        <p:nvSpPr>
          <p:cNvPr id="5" name="Rectangle 4">
            <a:extLst>
              <a:ext uri="{FF2B5EF4-FFF2-40B4-BE49-F238E27FC236}">
                <a16:creationId xmlns:a16="http://schemas.microsoft.com/office/drawing/2014/main" xmlns="" id="{8CD769F6-A83E-13AC-E464-A617695A3981}"/>
              </a:ext>
            </a:extLst>
          </p:cNvPr>
          <p:cNvSpPr/>
          <p:nvPr/>
        </p:nvSpPr>
        <p:spPr>
          <a:xfrm>
            <a:off x="1066800" y="3142833"/>
            <a:ext cx="6934200" cy="2800767"/>
          </a:xfrm>
          <a:prstGeom prst="rect">
            <a:avLst/>
          </a:prstGeom>
        </p:spPr>
        <p:txBody>
          <a:bodyPr wrap="square">
            <a:spAutoFit/>
          </a:bodyPr>
          <a:lstStyle/>
          <a:p>
            <a:pPr algn="ctr"/>
            <a:r>
              <a:rPr lang="it-IT" sz="4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KUKUHKAN PERPADUAN MENURUT AL QURAN DAN SUNNAH </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ounded Rectangle 7">
            <a:extLst>
              <a:ext uri="{FF2B5EF4-FFF2-40B4-BE49-F238E27FC236}">
                <a16:creationId xmlns:a16="http://schemas.microsoft.com/office/drawing/2014/main" xmlns="" id="{CA799FA2-3992-3463-DBE7-3047936C292E}"/>
              </a:ext>
            </a:extLst>
          </p:cNvPr>
          <p:cNvSpPr/>
          <p:nvPr/>
        </p:nvSpPr>
        <p:spPr>
          <a:xfrm>
            <a:off x="419100" y="3464560"/>
            <a:ext cx="8305800" cy="2098040"/>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err="1">
                <a:ln w="1905"/>
                <a:solidFill>
                  <a:schemeClr val="tx2"/>
                </a:solidFill>
                <a:effectLst>
                  <a:innerShdw blurRad="69850" dist="43180" dir="5400000">
                    <a:srgbClr val="000000">
                      <a:alpha val="65000"/>
                    </a:srgbClr>
                  </a:innerShdw>
                </a:effectLst>
              </a:rPr>
              <a:t>Merupakan</a:t>
            </a:r>
            <a:r>
              <a:rPr lang="en-US" sz="4800" b="1" dirty="0">
                <a:ln w="1905"/>
                <a:solidFill>
                  <a:schemeClr val="tx2"/>
                </a:solidFill>
                <a:effectLst>
                  <a:innerShdw blurRad="69850" dist="43180" dir="5400000">
                    <a:srgbClr val="000000">
                      <a:alpha val="65000"/>
                    </a:srgbClr>
                  </a:innerShdw>
                </a:effectLst>
              </a:rPr>
              <a:t> </a:t>
            </a:r>
            <a:r>
              <a:rPr lang="en-US" sz="4800" b="1" dirty="0" err="1">
                <a:ln w="1905"/>
                <a:solidFill>
                  <a:schemeClr val="tx2"/>
                </a:solidFill>
                <a:effectLst>
                  <a:innerShdw blurRad="69850" dist="43180" dir="5400000">
                    <a:srgbClr val="000000">
                      <a:alpha val="65000"/>
                    </a:srgbClr>
                  </a:innerShdw>
                </a:effectLst>
              </a:rPr>
              <a:t>perintah</a:t>
            </a:r>
            <a:r>
              <a:rPr lang="en-US" sz="4800" b="1" dirty="0">
                <a:ln w="1905"/>
                <a:solidFill>
                  <a:schemeClr val="tx2"/>
                </a:solidFill>
                <a:effectLst>
                  <a:innerShdw blurRad="69850" dist="43180" dir="5400000">
                    <a:srgbClr val="000000">
                      <a:alpha val="65000"/>
                    </a:srgbClr>
                  </a:innerShdw>
                </a:effectLst>
              </a:rPr>
              <a:t> Allah dan </a:t>
            </a:r>
          </a:p>
          <a:p>
            <a:pPr algn="ctr"/>
            <a:r>
              <a:rPr lang="en-US" sz="4800" b="1" dirty="0">
                <a:ln w="1905"/>
                <a:solidFill>
                  <a:schemeClr val="tx2"/>
                </a:solidFill>
                <a:effectLst>
                  <a:innerShdw blurRad="69850" dist="43180" dir="5400000">
                    <a:srgbClr val="000000">
                      <a:alpha val="65000"/>
                    </a:srgbClr>
                  </a:innerShdw>
                </a:effectLst>
              </a:rPr>
              <a:t>Rasul-Nya yang </a:t>
            </a:r>
            <a:r>
              <a:rPr lang="en-US" sz="4800" b="1" dirty="0" err="1">
                <a:ln w="1905"/>
                <a:solidFill>
                  <a:schemeClr val="tx2"/>
                </a:solidFill>
                <a:effectLst>
                  <a:innerShdw blurRad="69850" dist="43180" dir="5400000">
                    <a:srgbClr val="000000">
                      <a:alpha val="65000"/>
                    </a:srgbClr>
                  </a:innerShdw>
                </a:effectLst>
              </a:rPr>
              <a:t>mesti</a:t>
            </a:r>
            <a:r>
              <a:rPr lang="en-US" sz="4800" b="1" dirty="0">
                <a:ln w="1905"/>
                <a:solidFill>
                  <a:schemeClr val="tx2"/>
                </a:solidFill>
                <a:effectLst>
                  <a:innerShdw blurRad="69850" dist="43180" dir="5400000">
                    <a:srgbClr val="000000">
                      <a:alpha val="65000"/>
                    </a:srgbClr>
                  </a:innerShdw>
                </a:effectLst>
              </a:rPr>
              <a:t> </a:t>
            </a:r>
            <a:r>
              <a:rPr lang="en-US" sz="4800" b="1" dirty="0" err="1">
                <a:ln w="1905"/>
                <a:solidFill>
                  <a:schemeClr val="tx2"/>
                </a:solidFill>
                <a:effectLst>
                  <a:innerShdw blurRad="69850" dist="43180" dir="5400000">
                    <a:srgbClr val="000000">
                      <a:alpha val="65000"/>
                    </a:srgbClr>
                  </a:innerShdw>
                </a:effectLst>
              </a:rPr>
              <a:t>dipatuhi</a:t>
            </a:r>
            <a:r>
              <a:rPr lang="en-US" sz="4800" b="1" dirty="0">
                <a:ln w="1905"/>
                <a:solidFill>
                  <a:schemeClr val="tx2"/>
                </a:solidFill>
                <a:effectLst>
                  <a:innerShdw blurRad="69850" dist="43180" dir="5400000">
                    <a:srgbClr val="000000">
                      <a:alpha val="65000"/>
                    </a:srgbClr>
                  </a:innerShdw>
                </a:effectLst>
              </a:rPr>
              <a:t>. </a:t>
            </a:r>
          </a:p>
        </p:txBody>
      </p:sp>
      <p:sp>
        <p:nvSpPr>
          <p:cNvPr id="3" name="Rectangle: Rounded Corners 2">
            <a:extLst>
              <a:ext uri="{FF2B5EF4-FFF2-40B4-BE49-F238E27FC236}">
                <a16:creationId xmlns:a16="http://schemas.microsoft.com/office/drawing/2014/main" xmlns="" id="{76500C0E-2B7C-8FD2-A4BB-ABDDF40890FD}"/>
              </a:ext>
            </a:extLst>
          </p:cNvPr>
          <p:cNvSpPr/>
          <p:nvPr/>
        </p:nvSpPr>
        <p:spPr>
          <a:xfrm>
            <a:off x="152400" y="685800"/>
            <a:ext cx="4191000" cy="838200"/>
          </a:xfrm>
          <a:prstGeom prst="roundRect">
            <a:avLst/>
          </a:prstGeom>
          <a:solidFill>
            <a:schemeClr val="tx2">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PERPADUAN</a:t>
            </a:r>
          </a:p>
        </p:txBody>
      </p:sp>
      <p:sp>
        <p:nvSpPr>
          <p:cNvPr id="4" name="Rectangle: Rounded Corners 3">
            <a:extLst>
              <a:ext uri="{FF2B5EF4-FFF2-40B4-BE49-F238E27FC236}">
                <a16:creationId xmlns:a16="http://schemas.microsoft.com/office/drawing/2014/main" xmlns="" id="{7F70660B-BD88-A69E-BCDA-116424D65A60}"/>
              </a:ext>
            </a:extLst>
          </p:cNvPr>
          <p:cNvSpPr/>
          <p:nvPr/>
        </p:nvSpPr>
        <p:spPr>
          <a:xfrm>
            <a:off x="4800600" y="680720"/>
            <a:ext cx="4191000" cy="838200"/>
          </a:xfrm>
          <a:prstGeom prst="roundRect">
            <a:avLst/>
          </a:prstGeom>
          <a:solidFill>
            <a:schemeClr val="tx2">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KESATUAN</a:t>
            </a:r>
          </a:p>
        </p:txBody>
      </p:sp>
      <p:sp>
        <p:nvSpPr>
          <p:cNvPr id="6" name="Rectangle: Rounded Corners 5">
            <a:extLst>
              <a:ext uri="{FF2B5EF4-FFF2-40B4-BE49-F238E27FC236}">
                <a16:creationId xmlns:a16="http://schemas.microsoft.com/office/drawing/2014/main" xmlns="" id="{A3097165-8E05-6925-6216-11FFD7BA27DA}"/>
              </a:ext>
            </a:extLst>
          </p:cNvPr>
          <p:cNvSpPr/>
          <p:nvPr/>
        </p:nvSpPr>
        <p:spPr>
          <a:xfrm>
            <a:off x="2070735" y="1905000"/>
            <a:ext cx="5002530" cy="838200"/>
          </a:xfrm>
          <a:prstGeom prst="roundRect">
            <a:avLst/>
          </a:prstGeom>
          <a:solidFill>
            <a:schemeClr val="tx2">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PERSAUDARAAN</a:t>
            </a: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9518" y="4038600"/>
            <a:ext cx="8784962" cy="2677656"/>
          </a:xfrm>
          <a:prstGeom prst="rect">
            <a:avLst/>
          </a:prstGeom>
        </p:spPr>
        <p:txBody>
          <a:bodyPr wrap="square">
            <a:spAutoFit/>
          </a:bodyPr>
          <a:lstStyle/>
          <a:p>
            <a:pPr algn="just"/>
            <a:r>
              <a:rPr lang="sv-SE"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effectLst>
                  <a:innerShdw blurRad="69850" dist="43180" dir="5400000">
                    <a:srgbClr val="000000">
                      <a:alpha val="65000"/>
                    </a:srgbClr>
                  </a:innerShdw>
                </a:effectLst>
              </a:rPr>
              <a:t>Maksudnya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2400" b="1" dirty="0">
                <a:ln w="1905"/>
                <a:solidFill>
                  <a:schemeClr val="accent2">
                    <a:lumMod val="75000"/>
                  </a:schemeClr>
                </a:solidFill>
                <a:effectLst>
                  <a:innerShdw blurRad="69850" dist="43180" dir="5400000">
                    <a:srgbClr val="000000">
                      <a:alpha val="65000"/>
                    </a:srgbClr>
                  </a:innerShdw>
                </a:effectLst>
              </a:rPr>
              <a:t>“Dan berpegang teguhlah kamu sekalian kepada tali Allah (agama Islam) dan jangan kamu bercerai berai, dan kenangkanlah nikmat Allah kepada kamu ketika kamu bermusuh-musuhan (semasa jahiliah dahulu), lalu Allah menyatukan di antara hati kamu (sehingga kamu bersatu padu dengan nikmat Islam), maka menjadilah kamu dengan nikmat Allah itu (orang-orang Islam) yang bersaudara…”</a:t>
            </a: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Ali Imran ayat 103 : </a:t>
            </a:r>
          </a:p>
        </p:txBody>
      </p:sp>
      <p:pic>
        <p:nvPicPr>
          <p:cNvPr id="5" name="Picture 4" descr="A picture containing black, darkness&#10;&#10;Description automatically generated">
            <a:extLst>
              <a:ext uri="{FF2B5EF4-FFF2-40B4-BE49-F238E27FC236}">
                <a16:creationId xmlns:a16="http://schemas.microsoft.com/office/drawing/2014/main" xmlns="" id="{5EB4E6C3-505D-51F4-DAF9-315FF81BA1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791" y="1143000"/>
            <a:ext cx="8426416" cy="2989840"/>
          </a:xfrm>
          <a:prstGeom prst="rect">
            <a:avLst/>
          </a:prstGeom>
        </p:spPr>
      </p:pic>
    </p:spTree>
    <p:extLst>
      <p:ext uri="{BB962C8B-B14F-4D97-AF65-F5344CB8AC3E}">
        <p14:creationId xmlns:p14="http://schemas.microsoft.com/office/powerpoint/2010/main" val="2077027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xmlns="" id="{2E6F0238-B174-9238-5832-F7E9087D0E7C}"/>
              </a:ext>
            </a:extLst>
          </p:cNvPr>
          <p:cNvSpPr/>
          <p:nvPr/>
        </p:nvSpPr>
        <p:spPr>
          <a:xfrm>
            <a:off x="980016" y="533400"/>
            <a:ext cx="7183967" cy="1143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3200" b="1" dirty="0">
                <a:ln w="1905"/>
                <a:solidFill>
                  <a:schemeClr val="tx2"/>
                </a:solidFill>
                <a:effectLst>
                  <a:innerShdw blurRad="69850" dist="43180" dir="5400000">
                    <a:srgbClr val="000000">
                      <a:alpha val="65000"/>
                    </a:srgbClr>
                  </a:innerShdw>
                </a:effectLst>
              </a:rPr>
              <a:t>Firman Ini Dengan Jelas Memerintahkan Orang-orang Beriman </a:t>
            </a:r>
            <a:endParaRPr lang="en-US" sz="3200" b="1" dirty="0">
              <a:ln w="1905"/>
              <a:solidFill>
                <a:schemeClr val="tx2"/>
              </a:solidFill>
              <a:effectLst>
                <a:innerShdw blurRad="69850" dist="43180" dir="5400000">
                  <a:srgbClr val="000000">
                    <a:alpha val="65000"/>
                  </a:srgbClr>
                </a:innerShdw>
              </a:effectLst>
            </a:endParaRPr>
          </a:p>
        </p:txBody>
      </p:sp>
      <p:sp>
        <p:nvSpPr>
          <p:cNvPr id="5" name="Rounded Rectangle 7">
            <a:extLst>
              <a:ext uri="{FF2B5EF4-FFF2-40B4-BE49-F238E27FC236}">
                <a16:creationId xmlns:a16="http://schemas.microsoft.com/office/drawing/2014/main" xmlns="" id="{CA799FA2-3992-3463-DBE7-3047936C292E}"/>
              </a:ext>
            </a:extLst>
          </p:cNvPr>
          <p:cNvSpPr/>
          <p:nvPr/>
        </p:nvSpPr>
        <p:spPr>
          <a:xfrm>
            <a:off x="419099" y="1981200"/>
            <a:ext cx="8305800" cy="4318000"/>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400" b="1" dirty="0" err="1">
                <a:ln w="1905"/>
                <a:solidFill>
                  <a:schemeClr val="tx2"/>
                </a:solidFill>
                <a:effectLst>
                  <a:innerShdw blurRad="69850" dist="43180" dir="5400000">
                    <a:srgbClr val="000000">
                      <a:alpha val="65000"/>
                    </a:srgbClr>
                  </a:innerShdw>
                </a:effectLst>
              </a:rPr>
              <a:t>Mengasaskan</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kehidupan</a:t>
            </a:r>
            <a:r>
              <a:rPr lang="en-US" sz="3400" b="1" dirty="0">
                <a:ln w="1905"/>
                <a:solidFill>
                  <a:schemeClr val="tx2"/>
                </a:solidFill>
                <a:effectLst>
                  <a:innerShdw blurRad="69850" dist="43180" dir="5400000">
                    <a:srgbClr val="000000">
                      <a:alpha val="65000"/>
                    </a:srgbClr>
                  </a:innerShdw>
                </a:effectLst>
              </a:rPr>
              <a:t> di </a:t>
            </a:r>
            <a:r>
              <a:rPr lang="en-US" sz="3400" b="1" dirty="0" err="1">
                <a:ln w="1905"/>
                <a:solidFill>
                  <a:schemeClr val="tx2"/>
                </a:solidFill>
                <a:effectLst>
                  <a:innerShdw blurRad="69850" dist="43180" dir="5400000">
                    <a:srgbClr val="000000">
                      <a:alpha val="65000"/>
                    </a:srgbClr>
                  </a:innerShdw>
                </a:effectLst>
              </a:rPr>
              <a:t>atas</a:t>
            </a:r>
            <a:r>
              <a:rPr lang="en-US" sz="3400" b="1" dirty="0">
                <a:ln w="1905"/>
                <a:solidFill>
                  <a:schemeClr val="tx2"/>
                </a:solidFill>
                <a:effectLst>
                  <a:innerShdw blurRad="69850" dist="43180" dir="5400000">
                    <a:srgbClr val="000000">
                      <a:alpha val="65000"/>
                    </a:srgbClr>
                  </a:innerShdw>
                </a:effectLst>
              </a:rPr>
              <a:t> agama Allah, </a:t>
            </a:r>
            <a:r>
              <a:rPr lang="en-US" sz="3400" b="1" dirty="0" err="1">
                <a:ln w="1905"/>
                <a:solidFill>
                  <a:schemeClr val="tx2"/>
                </a:solidFill>
                <a:effectLst>
                  <a:innerShdw blurRad="69850" dist="43180" dir="5400000">
                    <a:srgbClr val="000000">
                      <a:alpha val="65000"/>
                    </a:srgbClr>
                  </a:innerShdw>
                </a:effectLst>
              </a:rPr>
              <a:t>yakni</a:t>
            </a:r>
            <a:r>
              <a:rPr lang="en-US" sz="3400" b="1" dirty="0">
                <a:ln w="1905"/>
                <a:solidFill>
                  <a:schemeClr val="tx2"/>
                </a:solidFill>
                <a:effectLst>
                  <a:innerShdw blurRad="69850" dist="43180" dir="5400000">
                    <a:srgbClr val="000000">
                      <a:alpha val="65000"/>
                    </a:srgbClr>
                  </a:innerShdw>
                </a:effectLst>
              </a:rPr>
              <a:t> Islam. Dan </a:t>
            </a:r>
            <a:r>
              <a:rPr lang="en-US" sz="3400" b="1" dirty="0" err="1">
                <a:ln w="1905"/>
                <a:solidFill>
                  <a:schemeClr val="tx2"/>
                </a:solidFill>
                <a:effectLst>
                  <a:innerShdw blurRad="69850" dist="43180" dir="5400000">
                    <a:srgbClr val="000000">
                      <a:alpha val="65000"/>
                    </a:srgbClr>
                  </a:innerShdw>
                </a:effectLst>
              </a:rPr>
              <a:t>melarang</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daripada</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berpecah</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belah</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atau</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bercerai</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berai</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Kerana</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persaudaraan</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sesama</a:t>
            </a:r>
            <a:r>
              <a:rPr lang="en-US" sz="3400" b="1" dirty="0">
                <a:ln w="1905"/>
                <a:solidFill>
                  <a:schemeClr val="tx2"/>
                </a:solidFill>
                <a:effectLst>
                  <a:innerShdw blurRad="69850" dist="43180" dir="5400000">
                    <a:srgbClr val="000000">
                      <a:alpha val="65000"/>
                    </a:srgbClr>
                  </a:innerShdw>
                </a:effectLst>
              </a:rPr>
              <a:t> Islam </a:t>
            </a:r>
            <a:r>
              <a:rPr lang="en-US" sz="3400" b="1" dirty="0" err="1">
                <a:ln w="1905"/>
                <a:solidFill>
                  <a:schemeClr val="tx2"/>
                </a:solidFill>
                <a:effectLst>
                  <a:innerShdw blurRad="69850" dist="43180" dir="5400000">
                    <a:srgbClr val="000000">
                      <a:alpha val="65000"/>
                    </a:srgbClr>
                  </a:innerShdw>
                </a:effectLst>
              </a:rPr>
              <a:t>dan</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perpaduan</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adalah</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nikmat</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atau</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kurnia</a:t>
            </a:r>
            <a:r>
              <a:rPr lang="en-US" sz="3400" b="1" dirty="0">
                <a:ln w="1905"/>
                <a:solidFill>
                  <a:schemeClr val="tx2"/>
                </a:solidFill>
                <a:effectLst>
                  <a:innerShdw blurRad="69850" dist="43180" dir="5400000">
                    <a:srgbClr val="000000">
                      <a:alpha val="65000"/>
                    </a:srgbClr>
                  </a:innerShdw>
                </a:effectLst>
              </a:rPr>
              <a:t> Allah </a:t>
            </a:r>
            <a:r>
              <a:rPr lang="en-US" sz="3400" b="1" dirty="0" err="1">
                <a:ln w="1905"/>
                <a:solidFill>
                  <a:schemeClr val="tx2"/>
                </a:solidFill>
                <a:effectLst>
                  <a:innerShdw blurRad="69850" dist="43180" dir="5400000">
                    <a:srgbClr val="000000">
                      <a:alpha val="65000"/>
                    </a:srgbClr>
                  </a:innerShdw>
                </a:effectLst>
              </a:rPr>
              <a:t>kepada</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hamba-hambaNya</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beriman</a:t>
            </a:r>
            <a:r>
              <a:rPr lang="en-US" sz="3400" b="1" dirty="0">
                <a:ln w="1905"/>
                <a:solidFill>
                  <a:schemeClr val="tx2"/>
                </a:solidFill>
                <a:effectLst>
                  <a:innerShdw blurRad="69850" dist="43180" dir="5400000">
                    <a:srgbClr val="000000">
                      <a:alpha val="65000"/>
                    </a:srgbClr>
                  </a:innerShdw>
                </a:effectLst>
              </a:rPr>
              <a:t>.</a:t>
            </a:r>
          </a:p>
        </p:txBody>
      </p:sp>
    </p:spTree>
    <p:extLst>
      <p:ext uri="{BB962C8B-B14F-4D97-AF65-F5344CB8AC3E}">
        <p14:creationId xmlns:p14="http://schemas.microsoft.com/office/powerpoint/2010/main" val="890103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12415922</TotalTime>
  <Words>1465</Words>
  <Application>Microsoft Office PowerPoint</Application>
  <PresentationFormat>On-screen Show (4:3)</PresentationFormat>
  <Paragraphs>176</Paragraphs>
  <Slides>40</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40</vt:i4>
      </vt:variant>
    </vt:vector>
  </HeadingPairs>
  <TitlesOfParts>
    <vt:vector size="58"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787</cp:revision>
  <dcterms:created xsi:type="dcterms:W3CDTF">2017-12-24T04:47:57Z</dcterms:created>
  <dcterms:modified xsi:type="dcterms:W3CDTF">2023-05-24T02:10:34Z</dcterms:modified>
</cp:coreProperties>
</file>